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69" r:id="rId3"/>
  </p:sldMasterIdLst>
  <p:sldIdLst>
    <p:sldId id="316" r:id="rId4"/>
    <p:sldId id="259" r:id="rId5"/>
    <p:sldId id="314" r:id="rId6"/>
    <p:sldId id="312" r:id="rId7"/>
    <p:sldId id="315" r:id="rId8"/>
    <p:sldId id="313" r:id="rId9"/>
    <p:sldId id="301" r:id="rId10"/>
    <p:sldId id="303" r:id="rId11"/>
    <p:sldId id="302" r:id="rId12"/>
    <p:sldId id="260" r:id="rId13"/>
    <p:sldId id="261" r:id="rId14"/>
    <p:sldId id="262"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304" r:id="rId34"/>
    <p:sldId id="305" r:id="rId35"/>
    <p:sldId id="306" r:id="rId36"/>
    <p:sldId id="298"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307" r:id="rId52"/>
    <p:sldId id="308" r:id="rId53"/>
    <p:sldId id="310" r:id="rId54"/>
    <p:sldId id="311" r:id="rId5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2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E11D0E47-BFC6-4EBE-9BA9-00A9B4B8DB36}"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26"/>
          <p:cNvSpPr>
            <a:spLocks noGrp="1" noChangeArrowheads="1"/>
          </p:cNvSpPr>
          <p:nvPr>
            <p:ph type="sldNum" sz="quarter" idx="12"/>
          </p:nvPr>
        </p:nvSpPr>
        <p:spPr>
          <a:ln/>
        </p:spPr>
        <p:txBody>
          <a:bodyPr/>
          <a:lstStyle>
            <a:lvl1pPr>
              <a:defRPr/>
            </a:lvl1pPr>
          </a:lstStyle>
          <a:p>
            <a:pPr>
              <a:defRPr/>
            </a:pPr>
            <a:fld id="{CE9BD86A-FA8F-4720-A10B-75D2A764E691}"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26"/>
          <p:cNvSpPr>
            <a:spLocks noGrp="1" noChangeArrowheads="1"/>
          </p:cNvSpPr>
          <p:nvPr>
            <p:ph type="sldNum" sz="quarter" idx="12"/>
          </p:nvPr>
        </p:nvSpPr>
        <p:spPr>
          <a:ln/>
        </p:spPr>
        <p:txBody>
          <a:bodyPr/>
          <a:lstStyle>
            <a:lvl1pPr>
              <a:defRPr/>
            </a:lvl1pPr>
          </a:lstStyle>
          <a:p>
            <a:pPr>
              <a:defRPr/>
            </a:pPr>
            <a:fld id="{D689D621-B978-4EB7-980E-A46782B67A04}" type="slidenum">
              <a:rPr lang="en-US" altLang="zh-TW"/>
              <a:pPr>
                <a:defRPr/>
              </a:pPr>
              <a:t>‹#›</a:t>
            </a:fld>
            <a:endParaRPr lang="en-US" altLang="zh-TW"/>
          </a:p>
        </p:txBody>
      </p:sp>
    </p:spTree>
    <p:extLst>
      <p:ext uri="{BB962C8B-B14F-4D97-AF65-F5344CB8AC3E}">
        <p14:creationId xmlns:p14="http://schemas.microsoft.com/office/powerpoint/2010/main" val="42576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11D0E47-BFC6-4EBE-9BA9-00A9B4B8DB3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83397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E9BD86A-FA8F-4720-A10B-75D2A764E69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11802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704C9507-C192-4B87-B763-0841CC3F9555}"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3056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11D0E47-BFC6-4EBE-9BA9-00A9B4B8DB3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232630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zh-TW">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zh-TW">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CE9BD86A-FA8F-4720-A10B-75D2A764E691}"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77152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hyperlink" Target="mailto:lgg@cs.ntust.edu.tw" TargetMode="Externa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hyperlink" Target="mailto:lgg@cs.ntust.edu.tw" TargetMode="Externa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6"/>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 id="2147483664" r:id="rId2"/>
    <p:sldLayoutId id="2147483672"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5" cstate="print"/>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6"/>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3664954507"/>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solidFill>
                  <a:srgbClr val="FFFFFF"/>
                </a:solidFill>
              </a:endParaRPr>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solidFill>
                  <a:srgbClr val="FFFFFF"/>
                </a:solidFill>
              </a:endParaRPr>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solidFill>
                  <a:srgbClr val="FFFFFF"/>
                </a:solidFill>
              </a:endParaRPr>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solidFill>
                  <a:srgbClr val="FFFFFF"/>
                </a:solidFill>
              </a:endParaRPr>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solidFill>
                <a:srgbClr val="FFFFFF"/>
              </a:solidFill>
            </a:endParaRPr>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solidFill>
                  <a:srgbClr val="FFFFFF"/>
                </a:solidFill>
              </a:rPr>
              <a:pPr/>
              <a:t>‹#›</a:t>
            </a:fld>
            <a:endParaRPr lang="en-US" altLang="zh-TW">
              <a:solidFill>
                <a:srgbClr val="FFFFFF"/>
              </a:solidFill>
            </a:endParaRPr>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4"/>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rPr>
                <a:t>李國光   </a:t>
              </a:r>
              <a:r>
                <a:rPr lang="zh-TW" altLang="en-US" sz="1200">
                  <a:solidFill>
                    <a:srgbClr val="FFFF00"/>
                  </a:solidFill>
                  <a:sym typeface="Symbol" pitchFamily="18" charset="2"/>
                </a:rPr>
                <a:t></a:t>
              </a:r>
              <a:r>
                <a:rPr lang="zh-TW" altLang="en-US" sz="1200">
                  <a:solidFill>
                    <a:srgbClr val="FFFF00"/>
                  </a:solidFill>
                </a:rPr>
                <a:t> 版權所有   </a:t>
              </a:r>
              <a:r>
                <a:rPr lang="en-US" altLang="zh-TW" sz="1200">
                  <a:solidFill>
                    <a:srgbClr val="FFFF00"/>
                  </a:solidFill>
                </a:rPr>
                <a:t>Tel: 02-2737-6782  Email: </a:t>
              </a:r>
              <a:r>
                <a:rPr lang="en-US" altLang="zh-TW" sz="1200">
                  <a:solidFill>
                    <a:srgbClr val="FFFF00"/>
                  </a:solidFill>
                  <a:hlinkClick r:id="rId5"/>
                </a:rPr>
                <a:t>lgg@cs.ntust.edu.tw</a:t>
              </a:r>
              <a:endParaRPr lang="en-US" altLang="zh-TW" sz="1200" b="1">
                <a:solidFill>
                  <a:srgbClr val="FFFFFF"/>
                </a:solidFill>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rPr>
                <a:t>知識與遠見的結合，才能夠避免無知與短視</a:t>
              </a:r>
              <a:r>
                <a:rPr lang="en-US" altLang="zh-TW" sz="1200">
                  <a:solidFill>
                    <a:srgbClr val="FF3300"/>
                  </a:solidFill>
                  <a:latin typeface="標楷體" pitchFamily="65" charset="-120"/>
                </a:rPr>
                <a:t>---</a:t>
              </a:r>
              <a:r>
                <a:rPr lang="zh-TW" altLang="en-US" sz="1200">
                  <a:solidFill>
                    <a:srgbClr val="FF3300"/>
                  </a:solidFill>
                  <a:latin typeface="標楷體" pitchFamily="65" charset="-120"/>
                </a:rPr>
                <a:t>高希均</a:t>
              </a:r>
            </a:p>
          </p:txBody>
        </p:sp>
      </p:grpSp>
    </p:spTree>
    <p:extLst>
      <p:ext uri="{BB962C8B-B14F-4D97-AF65-F5344CB8AC3E}">
        <p14:creationId xmlns:p14="http://schemas.microsoft.com/office/powerpoint/2010/main" val="4050702919"/>
      </p:ext>
    </p:extLst>
  </p:cSld>
  <p:clrMap bg1="dk2" tx1="lt1" bg2="dk1" tx2="lt2" accent1="accent1" accent2="accent2" accent3="accent3" accent4="accent4" accent5="accent5" accent6="accent6" hlink="hlink" folHlink="folHlink"/>
  <p:sldLayoutIdLst>
    <p:sldLayoutId id="2147483670" r:id="rId1"/>
    <p:sldLayoutId id="2147483671" r:id="rId2"/>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3___1.doc"/><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gi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hyperlink" Target="http://zh.wikipedia.org/wiki/%E5%88%97%E8%BB%8A%E9%95%B7" TargetMode="External"/><Relationship Id="rId3" Type="http://schemas.openxmlformats.org/officeDocument/2006/relationships/hyperlink" Target="http://zh.wikipedia.org/wiki/%E9%93%81%E8%B7%AF%E8%BF%90%E8%BE%93" TargetMode="External"/><Relationship Id="rId7" Type="http://schemas.openxmlformats.org/officeDocument/2006/relationships/hyperlink" Target="http://zh.wikipedia.org/w/index.php?title=%E9%93%81%E8%B7%AF%E5%8F%B8%E6%9C%BA&amp;action=edit&amp;redlink=1" TargetMode="External"/><Relationship Id="rId2" Type="http://schemas.openxmlformats.org/officeDocument/2006/relationships/hyperlink" Target="http://zh.wikipedia.org/wiki/%E5%AE%BE%E5%A4%95%E6%B3%95%E5%B0%BC%E4%BA%9A%E5%B7%9E" TargetMode="Externa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zh.wikipedia.org/wiki/%E5%85%AC%E5%B0%BA" TargetMode="External"/><Relationship Id="rId4" Type="http://schemas.openxmlformats.org/officeDocument/2006/relationships/hyperlink" Target="http://zh.wikipedia.org/wiki/%E8%8B%B1%E9%87%8C"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pPr>
              <a:defRPr/>
            </a:pPr>
            <a:fld id="{46A132F0-FE94-4E05-AE82-61E01C80BE4C}" type="slidenum">
              <a:rPr lang="en-US" altLang="zh-TW"/>
              <a:pPr>
                <a:defRPr/>
              </a:pPr>
              <a:t>1</a:t>
            </a:fld>
            <a:endParaRPr lang="en-US" altLang="zh-TW"/>
          </a:p>
        </p:txBody>
      </p:sp>
      <p:sp>
        <p:nvSpPr>
          <p:cNvPr id="2172932" name="Rectangle 4"/>
          <p:cNvSpPr>
            <a:spLocks noChangeArrowheads="1"/>
          </p:cNvSpPr>
          <p:nvPr/>
        </p:nvSpPr>
        <p:spPr bwMode="auto">
          <a:xfrm>
            <a:off x="1106488" y="233363"/>
            <a:ext cx="7394575" cy="900112"/>
          </a:xfrm>
          <a:prstGeom prst="rect">
            <a:avLst/>
          </a:prstGeom>
          <a:noFill/>
          <a:ln w="9525" algn="ctr">
            <a:noFill/>
            <a:miter lim="800000"/>
            <a:headEnd/>
            <a:tailEnd/>
          </a:ln>
          <a:effectLst/>
        </p:spPr>
        <p:txBody>
          <a:bodyPr lIns="92075" tIns="46038" rIns="92075" bIns="46038" anchor="ctr"/>
          <a:lstStyle/>
          <a:p>
            <a:pPr algn="ctr">
              <a:defRPr/>
            </a:pPr>
            <a:r>
              <a:rPr lang="zh-TW" altLang="en-US" sz="4000" b="1" dirty="0" smtClean="0">
                <a:solidFill>
                  <a:schemeClr val="tx2"/>
                </a:solidFill>
                <a:effectLst>
                  <a:outerShdw blurRad="38100" dist="38100" dir="2700000" algn="tl">
                    <a:srgbClr val="000000"/>
                  </a:outerShdw>
                </a:effectLst>
                <a:ea typeface="標楷體" pitchFamily="65" charset="-120"/>
              </a:rPr>
              <a:t>心智模式活動</a:t>
            </a:r>
            <a:r>
              <a:rPr lang="zh-TW" altLang="en-US" sz="4000" b="1" dirty="0">
                <a:solidFill>
                  <a:schemeClr val="tx2"/>
                </a:solidFill>
                <a:effectLst>
                  <a:outerShdw blurRad="38100" dist="38100" dir="2700000" algn="tl">
                    <a:srgbClr val="000000"/>
                  </a:outerShdw>
                </a:effectLst>
                <a:ea typeface="標楷體" pitchFamily="65" charset="-120"/>
              </a:rPr>
              <a:t>圖</a:t>
            </a:r>
          </a:p>
        </p:txBody>
      </p:sp>
      <p:pic>
        <p:nvPicPr>
          <p:cNvPr id="180228" name="Picture 5" descr="vb12a-f1-2"/>
          <p:cNvPicPr>
            <a:picLocks noChangeAspect="1" noChangeArrowheads="1"/>
          </p:cNvPicPr>
          <p:nvPr/>
        </p:nvPicPr>
        <p:blipFill>
          <a:blip r:embed="rId2" cstate="print"/>
          <a:srcRect/>
          <a:stretch>
            <a:fillRect/>
          </a:stretch>
        </p:blipFill>
        <p:spPr bwMode="auto">
          <a:xfrm>
            <a:off x="1016000" y="1223963"/>
            <a:ext cx="7467600" cy="4857750"/>
          </a:xfrm>
          <a:prstGeom prst="rect">
            <a:avLst/>
          </a:prstGeom>
          <a:noFill/>
          <a:ln w="9525" algn="ctr">
            <a:noFill/>
            <a:miter lim="800000"/>
            <a:headEnd/>
            <a:tailEnd/>
          </a:ln>
        </p:spPr>
      </p:pic>
      <p:sp>
        <p:nvSpPr>
          <p:cNvPr id="180229" name="Text Box 6"/>
          <p:cNvSpPr txBox="1">
            <a:spLocks noChangeArrowheads="1"/>
          </p:cNvSpPr>
          <p:nvPr/>
        </p:nvSpPr>
        <p:spPr bwMode="auto">
          <a:xfrm>
            <a:off x="3176588" y="6129338"/>
            <a:ext cx="2723823" cy="369332"/>
          </a:xfrm>
          <a:prstGeom prst="rect">
            <a:avLst/>
          </a:prstGeom>
          <a:noFill/>
          <a:ln w="9525">
            <a:noFill/>
            <a:miter lim="800000"/>
            <a:headEnd/>
            <a:tailEnd/>
          </a:ln>
        </p:spPr>
        <p:txBody>
          <a:bodyPr wrap="none">
            <a:spAutoFit/>
          </a:bodyPr>
          <a:lstStyle/>
          <a:p>
            <a:r>
              <a:rPr lang="zh-TW" altLang="en-US" dirty="0">
                <a:latin typeface="Times New Roman" pitchFamily="18" charset="0"/>
                <a:ea typeface="標楷體" pitchFamily="65" charset="-120"/>
              </a:rPr>
              <a:t>資料來源</a:t>
            </a:r>
            <a:r>
              <a:rPr lang="zh-TW" altLang="en-US" dirty="0" smtClean="0">
                <a:latin typeface="Times New Roman" pitchFamily="18" charset="0"/>
                <a:ea typeface="標楷體" pitchFamily="65" charset="-120"/>
              </a:rPr>
              <a:t>：林東清</a:t>
            </a:r>
            <a:r>
              <a:rPr lang="zh-TW" altLang="en-US" dirty="0">
                <a:latin typeface="Times New Roman" pitchFamily="18" charset="0"/>
                <a:ea typeface="標楷體" pitchFamily="65" charset="-120"/>
              </a:rPr>
              <a:t>，</a:t>
            </a:r>
            <a:r>
              <a:rPr lang="en-US" altLang="zh-TW" dirty="0">
                <a:latin typeface="Times New Roman" pitchFamily="18" charset="0"/>
                <a:ea typeface="標楷體" pitchFamily="65" charset="-120"/>
              </a:rPr>
              <a:t>2007</a:t>
            </a:r>
          </a:p>
        </p:txBody>
      </p:sp>
      <p:sp>
        <p:nvSpPr>
          <p:cNvPr id="2" name="矩形 1"/>
          <p:cNvSpPr/>
          <p:nvPr/>
        </p:nvSpPr>
        <p:spPr>
          <a:xfrm>
            <a:off x="3707904" y="3789040"/>
            <a:ext cx="3240360"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94613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B146AAB4-765B-4C58-A1CA-0F5ACF1035AD}" type="slidenum">
              <a:rPr lang="en-US" altLang="zh-TW"/>
              <a:pPr>
                <a:defRPr/>
              </a:pPr>
              <a:t>10</a:t>
            </a:fld>
            <a:endParaRPr lang="en-US" altLang="zh-TW"/>
          </a:p>
        </p:txBody>
      </p:sp>
      <p:sp>
        <p:nvSpPr>
          <p:cNvPr id="1844230" name="Rectangle 6"/>
          <p:cNvSpPr>
            <a:spLocks noGrp="1" noChangeArrowheads="1"/>
          </p:cNvSpPr>
          <p:nvPr>
            <p:ph type="title"/>
          </p:nvPr>
        </p:nvSpPr>
        <p:spPr/>
        <p:txBody>
          <a:bodyPr/>
          <a:lstStyle/>
          <a:p>
            <a:pPr eaLnBrk="1" hangingPunct="1">
              <a:defRPr/>
            </a:pPr>
            <a:r>
              <a:rPr lang="zh-TW" altLang="en-US" smtClean="0">
                <a:solidFill>
                  <a:srgbClr val="FFFF00"/>
                </a:solidFill>
              </a:rPr>
              <a:t>心智模式與組織學習</a:t>
            </a:r>
          </a:p>
        </p:txBody>
      </p:sp>
      <p:pic>
        <p:nvPicPr>
          <p:cNvPr id="478212" name="Picture 5"/>
          <p:cNvPicPr>
            <a:picLocks noGrp="1" noChangeAspect="1" noChangeArrowheads="1"/>
          </p:cNvPicPr>
          <p:nvPr>
            <p:ph idx="1"/>
          </p:nvPr>
        </p:nvPicPr>
        <p:blipFill>
          <a:blip r:embed="rId2"/>
          <a:srcRect/>
          <a:stretch>
            <a:fillRect/>
          </a:stretch>
        </p:blipFill>
        <p:spPr>
          <a:xfrm>
            <a:off x="1016000" y="995363"/>
            <a:ext cx="6842125" cy="52800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投影片編號版面配置區 5"/>
          <p:cNvSpPr>
            <a:spLocks noGrp="1"/>
          </p:cNvSpPr>
          <p:nvPr>
            <p:ph type="sldNum" sz="quarter" idx="12"/>
          </p:nvPr>
        </p:nvSpPr>
        <p:spPr/>
        <p:txBody>
          <a:bodyPr/>
          <a:lstStyle/>
          <a:p>
            <a:pPr>
              <a:defRPr/>
            </a:pPr>
            <a:fld id="{6D09C4AF-200C-45DF-84F0-5110B283F58D}" type="slidenum">
              <a:rPr lang="en-US" altLang="zh-TW"/>
              <a:pPr>
                <a:defRPr/>
              </a:pPr>
              <a:t>11</a:t>
            </a:fld>
            <a:endParaRPr lang="en-US" altLang="zh-TW"/>
          </a:p>
        </p:txBody>
      </p:sp>
      <p:sp>
        <p:nvSpPr>
          <p:cNvPr id="479235" name="Rectangle 67"/>
          <p:cNvSpPr>
            <a:spLocks noChangeArrowheads="1"/>
          </p:cNvSpPr>
          <p:nvPr/>
        </p:nvSpPr>
        <p:spPr bwMode="auto">
          <a:xfrm>
            <a:off x="381000" y="914400"/>
            <a:ext cx="8382000" cy="5410200"/>
          </a:xfrm>
          <a:prstGeom prst="rect">
            <a:avLst/>
          </a:prstGeom>
          <a:solidFill>
            <a:schemeClr val="bg2"/>
          </a:solidFill>
          <a:ln w="9525">
            <a:noFill/>
            <a:miter lim="800000"/>
            <a:headEnd/>
            <a:tailEnd/>
          </a:ln>
        </p:spPr>
        <p:txBody>
          <a:bodyPr wrap="none" anchor="ctr"/>
          <a:lstStyle/>
          <a:p>
            <a:endParaRPr lang="zh-TW" altLang="en-US"/>
          </a:p>
        </p:txBody>
      </p:sp>
      <p:sp>
        <p:nvSpPr>
          <p:cNvPr id="502786" name="Rectangle 2"/>
          <p:cNvSpPr>
            <a:spLocks noGrp="1" noChangeArrowheads="1"/>
          </p:cNvSpPr>
          <p:nvPr>
            <p:ph type="title"/>
          </p:nvPr>
        </p:nvSpPr>
        <p:spPr/>
        <p:txBody>
          <a:bodyPr/>
          <a:lstStyle/>
          <a:p>
            <a:pPr eaLnBrk="1" hangingPunct="1">
              <a:defRPr/>
            </a:pPr>
            <a:r>
              <a:rPr lang="zh-TW" altLang="en-US" smtClean="0">
                <a:solidFill>
                  <a:srgbClr val="FFFF00"/>
                </a:solidFill>
              </a:rPr>
              <a:t>心智模式與組織學習</a:t>
            </a:r>
          </a:p>
        </p:txBody>
      </p:sp>
      <p:grpSp>
        <p:nvGrpSpPr>
          <p:cNvPr id="2" name="Group 3"/>
          <p:cNvGrpSpPr>
            <a:grpSpLocks/>
          </p:cNvGrpSpPr>
          <p:nvPr/>
        </p:nvGrpSpPr>
        <p:grpSpPr bwMode="auto">
          <a:xfrm>
            <a:off x="990600" y="1447800"/>
            <a:ext cx="7086600" cy="4876800"/>
            <a:chOff x="624" y="816"/>
            <a:chExt cx="4464" cy="3072"/>
          </a:xfrm>
        </p:grpSpPr>
        <p:sp>
          <p:nvSpPr>
            <p:cNvPr id="479241" name="Arc 4"/>
            <p:cNvSpPr>
              <a:spLocks/>
            </p:cNvSpPr>
            <p:nvPr/>
          </p:nvSpPr>
          <p:spPr bwMode="auto">
            <a:xfrm flipH="1">
              <a:off x="774" y="1022"/>
              <a:ext cx="1649" cy="870"/>
            </a:xfrm>
            <a:custGeom>
              <a:avLst/>
              <a:gdLst>
                <a:gd name="T0" fmla="*/ 0 w 21518"/>
                <a:gd name="T1" fmla="*/ 0 h 21588"/>
                <a:gd name="T2" fmla="*/ 0 w 21518"/>
                <a:gd name="T3" fmla="*/ 0 h 21588"/>
                <a:gd name="T4" fmla="*/ 0 w 21518"/>
                <a:gd name="T5" fmla="*/ 0 h 21588"/>
                <a:gd name="T6" fmla="*/ 0 60000 65536"/>
                <a:gd name="T7" fmla="*/ 0 60000 65536"/>
                <a:gd name="T8" fmla="*/ 0 60000 65536"/>
                <a:gd name="T9" fmla="*/ 0 w 21518"/>
                <a:gd name="T10" fmla="*/ 0 h 21588"/>
                <a:gd name="T11" fmla="*/ 21518 w 21518"/>
                <a:gd name="T12" fmla="*/ 21588 h 21588"/>
              </a:gdLst>
              <a:ahLst/>
              <a:cxnLst>
                <a:cxn ang="T6">
                  <a:pos x="T0" y="T1"/>
                </a:cxn>
                <a:cxn ang="T7">
                  <a:pos x="T2" y="T3"/>
                </a:cxn>
                <a:cxn ang="T8">
                  <a:pos x="T4" y="T5"/>
                </a:cxn>
              </a:cxnLst>
              <a:rect l="T9" t="T10" r="T11" b="T12"/>
              <a:pathLst>
                <a:path w="21518" h="21588" fill="none" extrusionOk="0">
                  <a:moveTo>
                    <a:pt x="718" y="-1"/>
                  </a:moveTo>
                  <a:cubicBezTo>
                    <a:pt x="11637" y="363"/>
                    <a:pt x="20567" y="8823"/>
                    <a:pt x="21518" y="19707"/>
                  </a:cubicBezTo>
                </a:path>
                <a:path w="21518" h="21588" stroke="0" extrusionOk="0">
                  <a:moveTo>
                    <a:pt x="718" y="-1"/>
                  </a:moveTo>
                  <a:cubicBezTo>
                    <a:pt x="11637" y="363"/>
                    <a:pt x="20567" y="8823"/>
                    <a:pt x="21518" y="19707"/>
                  </a:cubicBezTo>
                  <a:lnTo>
                    <a:pt x="0" y="21588"/>
                  </a:lnTo>
                  <a:close/>
                </a:path>
              </a:pathLst>
            </a:custGeom>
            <a:noFill/>
            <a:ln w="9525">
              <a:solidFill>
                <a:srgbClr val="FFFF00"/>
              </a:solidFill>
              <a:round/>
              <a:headEnd/>
              <a:tailEnd type="triangle" w="med" len="med"/>
            </a:ln>
          </p:spPr>
          <p:txBody>
            <a:bodyPr wrap="none" lIns="0" tIns="0" rIns="0" bIns="0" anchor="ctr"/>
            <a:lstStyle/>
            <a:p>
              <a:endParaRPr lang="zh-TW" altLang="en-US"/>
            </a:p>
          </p:txBody>
        </p:sp>
        <p:sp>
          <p:nvSpPr>
            <p:cNvPr id="479242" name="Arc 5"/>
            <p:cNvSpPr>
              <a:spLocks/>
            </p:cNvSpPr>
            <p:nvPr/>
          </p:nvSpPr>
          <p:spPr bwMode="auto">
            <a:xfrm rot="10800000" flipV="1">
              <a:off x="1200" y="1326"/>
              <a:ext cx="1498" cy="458"/>
            </a:xfrm>
            <a:custGeom>
              <a:avLst/>
              <a:gdLst>
                <a:gd name="T0" fmla="*/ 0 w 21600"/>
                <a:gd name="T1" fmla="*/ 0 h 22327"/>
                <a:gd name="T2" fmla="*/ 0 w 21600"/>
                <a:gd name="T3" fmla="*/ 0 h 22327"/>
                <a:gd name="T4" fmla="*/ 0 w 21600"/>
                <a:gd name="T5" fmla="*/ 0 h 22327"/>
                <a:gd name="T6" fmla="*/ 0 60000 65536"/>
                <a:gd name="T7" fmla="*/ 0 60000 65536"/>
                <a:gd name="T8" fmla="*/ 0 60000 65536"/>
                <a:gd name="T9" fmla="*/ 0 w 21600"/>
                <a:gd name="T10" fmla="*/ 0 h 22327"/>
                <a:gd name="T11" fmla="*/ 21600 w 21600"/>
                <a:gd name="T12" fmla="*/ 22327 h 22327"/>
              </a:gdLst>
              <a:ahLst/>
              <a:cxnLst>
                <a:cxn ang="T6">
                  <a:pos x="T0" y="T1"/>
                </a:cxn>
                <a:cxn ang="T7">
                  <a:pos x="T2" y="T3"/>
                </a:cxn>
                <a:cxn ang="T8">
                  <a:pos x="T4" y="T5"/>
                </a:cxn>
              </a:cxnLst>
              <a:rect l="T9" t="T10" r="T11" b="T12"/>
              <a:pathLst>
                <a:path w="21600" h="22327" fill="none" extrusionOk="0">
                  <a:moveTo>
                    <a:pt x="-1" y="0"/>
                  </a:moveTo>
                  <a:cubicBezTo>
                    <a:pt x="11929" y="0"/>
                    <a:pt x="21600" y="9670"/>
                    <a:pt x="21600" y="21600"/>
                  </a:cubicBezTo>
                  <a:cubicBezTo>
                    <a:pt x="21600" y="21842"/>
                    <a:pt x="21595" y="22084"/>
                    <a:pt x="21587" y="22326"/>
                  </a:cubicBezTo>
                </a:path>
                <a:path w="21600" h="22327" stroke="0" extrusionOk="0">
                  <a:moveTo>
                    <a:pt x="-1" y="0"/>
                  </a:moveTo>
                  <a:cubicBezTo>
                    <a:pt x="11929" y="0"/>
                    <a:pt x="21600" y="9670"/>
                    <a:pt x="21600" y="21600"/>
                  </a:cubicBezTo>
                  <a:cubicBezTo>
                    <a:pt x="21600" y="21842"/>
                    <a:pt x="21595" y="22084"/>
                    <a:pt x="21587" y="22326"/>
                  </a:cubicBezTo>
                  <a:lnTo>
                    <a:pt x="0" y="21600"/>
                  </a:lnTo>
                  <a:close/>
                </a:path>
              </a:pathLst>
            </a:custGeom>
            <a:noFill/>
            <a:ln w="9525">
              <a:solidFill>
                <a:srgbClr val="FFFF00"/>
              </a:solidFill>
              <a:round/>
              <a:headEnd type="triangle" w="med" len="med"/>
              <a:tailEnd/>
            </a:ln>
          </p:spPr>
          <p:txBody>
            <a:bodyPr wrap="none" lIns="0" tIns="0" rIns="0" bIns="0" anchor="ctr"/>
            <a:lstStyle/>
            <a:p>
              <a:endParaRPr lang="zh-TW" altLang="en-US"/>
            </a:p>
          </p:txBody>
        </p:sp>
        <p:sp>
          <p:nvSpPr>
            <p:cNvPr id="479243" name="Text Box 6"/>
            <p:cNvSpPr txBox="1">
              <a:spLocks noChangeArrowheads="1"/>
            </p:cNvSpPr>
            <p:nvPr/>
          </p:nvSpPr>
          <p:spPr bwMode="auto">
            <a:xfrm>
              <a:off x="1200" y="1246"/>
              <a:ext cx="1009" cy="215"/>
            </a:xfrm>
            <a:prstGeom prst="rect">
              <a:avLst/>
            </a:prstGeom>
            <a:noFill/>
            <a:ln w="9525">
              <a:noFill/>
              <a:miter lim="800000"/>
              <a:headEnd/>
              <a:tailEnd/>
            </a:ln>
          </p:spPr>
          <p:txBody>
            <a:bodyPr lIns="0" tIns="0" rIns="0" bIns="0"/>
            <a:lstStyle/>
            <a:p>
              <a:r>
                <a:rPr lang="zh-TW" altLang="en-US" sz="1200">
                  <a:solidFill>
                    <a:srgbClr val="66FFFF"/>
                  </a:solidFill>
                  <a:latin typeface="Times New Roman" pitchFamily="18" charset="0"/>
                  <a:ea typeface="標楷體" pitchFamily="65" charset="-120"/>
                </a:rPr>
                <a:t>個人雙環路學習</a:t>
              </a:r>
            </a:p>
          </p:txBody>
        </p:sp>
        <p:sp>
          <p:nvSpPr>
            <p:cNvPr id="479244" name="Arc 7"/>
            <p:cNvSpPr>
              <a:spLocks/>
            </p:cNvSpPr>
            <p:nvPr/>
          </p:nvSpPr>
          <p:spPr bwMode="auto">
            <a:xfrm flipV="1">
              <a:off x="2065" y="1648"/>
              <a:ext cx="1108" cy="459"/>
            </a:xfrm>
            <a:custGeom>
              <a:avLst/>
              <a:gdLst>
                <a:gd name="T0" fmla="*/ 0 w 21600"/>
                <a:gd name="T1" fmla="*/ 0 h 21561"/>
                <a:gd name="T2" fmla="*/ 0 w 21600"/>
                <a:gd name="T3" fmla="*/ 0 h 21561"/>
                <a:gd name="T4" fmla="*/ 0 w 21600"/>
                <a:gd name="T5" fmla="*/ 0 h 21561"/>
                <a:gd name="T6" fmla="*/ 0 60000 65536"/>
                <a:gd name="T7" fmla="*/ 0 60000 65536"/>
                <a:gd name="T8" fmla="*/ 0 60000 65536"/>
                <a:gd name="T9" fmla="*/ 0 w 21600"/>
                <a:gd name="T10" fmla="*/ 0 h 21561"/>
                <a:gd name="T11" fmla="*/ 21600 w 21600"/>
                <a:gd name="T12" fmla="*/ 21561 h 21561"/>
              </a:gdLst>
              <a:ahLst/>
              <a:cxnLst>
                <a:cxn ang="T6">
                  <a:pos x="T0" y="T1"/>
                </a:cxn>
                <a:cxn ang="T7">
                  <a:pos x="T2" y="T3"/>
                </a:cxn>
                <a:cxn ang="T8">
                  <a:pos x="T4" y="T5"/>
                </a:cxn>
              </a:cxnLst>
              <a:rect l="T9" t="T10" r="T11" b="T12"/>
              <a:pathLst>
                <a:path w="21600" h="21561" fill="none" extrusionOk="0">
                  <a:moveTo>
                    <a:pt x="1299" y="0"/>
                  </a:moveTo>
                  <a:cubicBezTo>
                    <a:pt x="12703" y="687"/>
                    <a:pt x="21600" y="10136"/>
                    <a:pt x="21600" y="21561"/>
                  </a:cubicBezTo>
                </a:path>
                <a:path w="21600" h="21561" stroke="0" extrusionOk="0">
                  <a:moveTo>
                    <a:pt x="1299" y="0"/>
                  </a:moveTo>
                  <a:cubicBezTo>
                    <a:pt x="12703" y="687"/>
                    <a:pt x="21600" y="10136"/>
                    <a:pt x="21600" y="21561"/>
                  </a:cubicBezTo>
                  <a:lnTo>
                    <a:pt x="0" y="21561"/>
                  </a:lnTo>
                  <a:close/>
                </a:path>
              </a:pathLst>
            </a:custGeom>
            <a:noFill/>
            <a:ln w="9525">
              <a:solidFill>
                <a:srgbClr val="FFFF00"/>
              </a:solidFill>
              <a:round/>
              <a:headEnd/>
              <a:tailEnd type="triangle" w="med" len="med"/>
            </a:ln>
          </p:spPr>
          <p:txBody>
            <a:bodyPr wrap="none" lIns="0" tIns="0" rIns="0" bIns="0" anchor="ctr"/>
            <a:lstStyle/>
            <a:p>
              <a:endParaRPr lang="zh-TW" altLang="en-US"/>
            </a:p>
          </p:txBody>
        </p:sp>
        <p:sp>
          <p:nvSpPr>
            <p:cNvPr id="479245" name="Rectangle 8"/>
            <p:cNvSpPr>
              <a:spLocks noChangeArrowheads="1"/>
            </p:cNvSpPr>
            <p:nvPr/>
          </p:nvSpPr>
          <p:spPr bwMode="auto">
            <a:xfrm>
              <a:off x="2373" y="908"/>
              <a:ext cx="1299" cy="189"/>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46" name="Rectangle 9"/>
            <p:cNvSpPr>
              <a:spLocks noChangeArrowheads="1"/>
            </p:cNvSpPr>
            <p:nvPr/>
          </p:nvSpPr>
          <p:spPr bwMode="auto">
            <a:xfrm>
              <a:off x="2373" y="1135"/>
              <a:ext cx="1299" cy="638"/>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47" name="Text Box 10"/>
            <p:cNvSpPr txBox="1">
              <a:spLocks noChangeArrowheads="1"/>
            </p:cNvSpPr>
            <p:nvPr/>
          </p:nvSpPr>
          <p:spPr bwMode="auto">
            <a:xfrm>
              <a:off x="2373" y="964"/>
              <a:ext cx="1299" cy="115"/>
            </a:xfrm>
            <a:prstGeom prst="rect">
              <a:avLst/>
            </a:prstGeom>
            <a:noFill/>
            <a:ln w="9525">
              <a:noFill/>
              <a:miter lim="800000"/>
              <a:headEnd/>
              <a:tailEnd/>
            </a:ln>
          </p:spPr>
          <p:txBody>
            <a:bodyPr lIns="0" tIns="0" rIns="0" bIns="0">
              <a:spAutoFit/>
            </a:bodyPr>
            <a:lstStyle/>
            <a:p>
              <a:pPr algn="ctr"/>
              <a:r>
                <a:rPr lang="zh-TW" altLang="en-US" sz="1200">
                  <a:solidFill>
                    <a:srgbClr val="FFFF00"/>
                  </a:solidFill>
                  <a:latin typeface="Times New Roman" pitchFamily="18" charset="0"/>
                  <a:ea typeface="標楷體" pitchFamily="65" charset="-120"/>
                </a:rPr>
                <a:t>個人學習模式</a:t>
              </a:r>
            </a:p>
          </p:txBody>
        </p:sp>
        <p:sp>
          <p:nvSpPr>
            <p:cNvPr id="479248" name="Text Box 11"/>
            <p:cNvSpPr txBox="1">
              <a:spLocks noChangeArrowheads="1"/>
            </p:cNvSpPr>
            <p:nvPr/>
          </p:nvSpPr>
          <p:spPr bwMode="auto">
            <a:xfrm>
              <a:off x="2798" y="1212"/>
              <a:ext cx="374" cy="115"/>
            </a:xfrm>
            <a:prstGeom prst="rect">
              <a:avLst/>
            </a:prstGeom>
            <a:noFill/>
            <a:ln w="9525">
              <a:noFill/>
              <a:miter lim="800000"/>
              <a:headEnd/>
              <a:tailEnd/>
            </a:ln>
          </p:spPr>
          <p:txBody>
            <a:bodyPr lIns="0" tIns="0" rIns="0" bIns="0">
              <a:spAutoFit/>
            </a:bodyPr>
            <a:lstStyle/>
            <a:p>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評估</a:t>
              </a:r>
            </a:p>
          </p:txBody>
        </p:sp>
        <p:sp>
          <p:nvSpPr>
            <p:cNvPr id="479249" name="Text Box 12"/>
            <p:cNvSpPr txBox="1">
              <a:spLocks noChangeArrowheads="1"/>
            </p:cNvSpPr>
            <p:nvPr/>
          </p:nvSpPr>
          <p:spPr bwMode="auto">
            <a:xfrm>
              <a:off x="2572" y="1381"/>
              <a:ext cx="356" cy="115"/>
            </a:xfrm>
            <a:prstGeom prst="rect">
              <a:avLst/>
            </a:prstGeom>
            <a:noFill/>
            <a:ln w="9525">
              <a:noFill/>
              <a:miter lim="800000"/>
              <a:headEnd/>
              <a:tailEnd/>
            </a:ln>
          </p:spPr>
          <p:txBody>
            <a:bodyPr lIns="0" tIns="0" rIns="0" bIns="0">
              <a:spAutoFit/>
            </a:bodyPr>
            <a:lstStyle/>
            <a:p>
              <a:r>
                <a:rPr lang="zh-TW" altLang="en-US" sz="1200">
                  <a:solidFill>
                    <a:srgbClr val="FFFF00"/>
                  </a:solidFill>
                  <a:latin typeface="Times New Roman" pitchFamily="18" charset="0"/>
                  <a:ea typeface="標楷體" pitchFamily="65" charset="-120"/>
                </a:rPr>
                <a:t>設計</a:t>
              </a:r>
            </a:p>
          </p:txBody>
        </p:sp>
        <p:sp>
          <p:nvSpPr>
            <p:cNvPr id="479250" name="Text Box 13"/>
            <p:cNvSpPr txBox="1">
              <a:spLocks noChangeArrowheads="1"/>
            </p:cNvSpPr>
            <p:nvPr/>
          </p:nvSpPr>
          <p:spPr bwMode="auto">
            <a:xfrm>
              <a:off x="2785" y="1570"/>
              <a:ext cx="314" cy="115"/>
            </a:xfrm>
            <a:prstGeom prst="rect">
              <a:avLst/>
            </a:prstGeom>
            <a:noFill/>
            <a:ln w="9525">
              <a:noFill/>
              <a:miter lim="800000"/>
              <a:headEnd/>
              <a:tailEnd/>
            </a:ln>
          </p:spPr>
          <p:txBody>
            <a:bodyPr lIns="0" tIns="0" rIns="0" bIns="0">
              <a:spAutoFit/>
            </a:bodyPr>
            <a:lstStyle/>
            <a:p>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實施</a:t>
              </a:r>
            </a:p>
          </p:txBody>
        </p:sp>
        <p:sp>
          <p:nvSpPr>
            <p:cNvPr id="479251" name="Text Box 14"/>
            <p:cNvSpPr txBox="1">
              <a:spLocks noChangeArrowheads="1"/>
            </p:cNvSpPr>
            <p:nvPr/>
          </p:nvSpPr>
          <p:spPr bwMode="auto">
            <a:xfrm>
              <a:off x="3078" y="1381"/>
              <a:ext cx="400" cy="115"/>
            </a:xfrm>
            <a:prstGeom prst="rect">
              <a:avLst/>
            </a:prstGeom>
            <a:noFill/>
            <a:ln w="9525">
              <a:noFill/>
              <a:miter lim="800000"/>
              <a:headEnd/>
              <a:tailEnd/>
            </a:ln>
          </p:spPr>
          <p:txBody>
            <a:bodyPr lIns="0" tIns="0" rIns="0" bIns="0">
              <a:spAutoFit/>
            </a:bodyPr>
            <a:lstStyle/>
            <a:p>
              <a:r>
                <a:rPr lang="zh-TW" altLang="en-US" sz="1200">
                  <a:solidFill>
                    <a:srgbClr val="FFFF00"/>
                  </a:solidFill>
                  <a:latin typeface="Times New Roman" pitchFamily="18" charset="0"/>
                  <a:ea typeface="標楷體" pitchFamily="65" charset="-120"/>
                </a:rPr>
                <a:t>觀察</a:t>
              </a:r>
            </a:p>
          </p:txBody>
        </p:sp>
        <p:sp>
          <p:nvSpPr>
            <p:cNvPr id="479252" name="Text Box 15"/>
            <p:cNvSpPr txBox="1">
              <a:spLocks noChangeArrowheads="1"/>
            </p:cNvSpPr>
            <p:nvPr/>
          </p:nvSpPr>
          <p:spPr bwMode="auto">
            <a:xfrm>
              <a:off x="2405" y="1132"/>
              <a:ext cx="525" cy="115"/>
            </a:xfrm>
            <a:prstGeom prst="rect">
              <a:avLst/>
            </a:prstGeom>
            <a:noFill/>
            <a:ln w="9525">
              <a:noFill/>
              <a:miter lim="800000"/>
              <a:headEnd/>
              <a:tailEnd/>
            </a:ln>
          </p:spPr>
          <p:txBody>
            <a:bodyPr lIns="0" tIns="0" rIns="0" bIns="0">
              <a:spAutoFit/>
            </a:bodyPr>
            <a:lstStyle/>
            <a:p>
              <a:r>
                <a:rPr lang="zh-TW" altLang="en-US" sz="1200">
                  <a:solidFill>
                    <a:srgbClr val="FFFF00"/>
                  </a:solidFill>
                  <a:latin typeface="Times New Roman" pitchFamily="18" charset="0"/>
                  <a:ea typeface="標楷體" pitchFamily="65" charset="-120"/>
                </a:rPr>
                <a:t>概念性的</a:t>
              </a:r>
            </a:p>
          </p:txBody>
        </p:sp>
        <p:sp>
          <p:nvSpPr>
            <p:cNvPr id="479253" name="Text Box 16"/>
            <p:cNvSpPr txBox="1">
              <a:spLocks noChangeArrowheads="1"/>
            </p:cNvSpPr>
            <p:nvPr/>
          </p:nvSpPr>
          <p:spPr bwMode="auto">
            <a:xfrm>
              <a:off x="3218" y="1570"/>
              <a:ext cx="550" cy="115"/>
            </a:xfrm>
            <a:prstGeom prst="rect">
              <a:avLst/>
            </a:prstGeom>
            <a:noFill/>
            <a:ln w="9525">
              <a:noFill/>
              <a:miter lim="800000"/>
              <a:headEnd/>
              <a:tailEnd/>
            </a:ln>
          </p:spPr>
          <p:txBody>
            <a:bodyPr lIns="0" tIns="0" rIns="0" bIns="0">
              <a:spAutoFit/>
            </a:bodyPr>
            <a:lstStyle/>
            <a:p>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操作性的</a:t>
              </a:r>
            </a:p>
          </p:txBody>
        </p:sp>
        <p:sp>
          <p:nvSpPr>
            <p:cNvPr id="479254" name="Arc 17"/>
            <p:cNvSpPr>
              <a:spLocks/>
            </p:cNvSpPr>
            <p:nvPr/>
          </p:nvSpPr>
          <p:spPr bwMode="auto">
            <a:xfrm flipH="1">
              <a:off x="2728" y="1306"/>
              <a:ext cx="100" cy="11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FF00"/>
              </a:solidFill>
              <a:round/>
              <a:headEnd/>
              <a:tailEnd type="triangle" w="sm" len="sm"/>
            </a:ln>
          </p:spPr>
          <p:txBody>
            <a:bodyPr wrap="none" lIns="0" tIns="0" rIns="0" bIns="0" anchor="ctr"/>
            <a:lstStyle/>
            <a:p>
              <a:endParaRPr lang="zh-TW" altLang="en-US"/>
            </a:p>
          </p:txBody>
        </p:sp>
        <p:sp>
          <p:nvSpPr>
            <p:cNvPr id="479255" name="Arc 18"/>
            <p:cNvSpPr>
              <a:spLocks/>
            </p:cNvSpPr>
            <p:nvPr/>
          </p:nvSpPr>
          <p:spPr bwMode="auto">
            <a:xfrm rot="5158304" flipH="1">
              <a:off x="3094" y="1287"/>
              <a:ext cx="114" cy="149"/>
            </a:xfrm>
            <a:custGeom>
              <a:avLst/>
              <a:gdLst>
                <a:gd name="T0" fmla="*/ 0 w 21600"/>
                <a:gd name="T1" fmla="*/ 0 h 21729"/>
                <a:gd name="T2" fmla="*/ 0 w 21600"/>
                <a:gd name="T3" fmla="*/ 0 h 21729"/>
                <a:gd name="T4" fmla="*/ 0 w 21600"/>
                <a:gd name="T5" fmla="*/ 0 h 21729"/>
                <a:gd name="T6" fmla="*/ 0 60000 65536"/>
                <a:gd name="T7" fmla="*/ 0 60000 65536"/>
                <a:gd name="T8" fmla="*/ 0 60000 65536"/>
                <a:gd name="T9" fmla="*/ 0 w 21600"/>
                <a:gd name="T10" fmla="*/ 0 h 21729"/>
                <a:gd name="T11" fmla="*/ 21600 w 21600"/>
                <a:gd name="T12" fmla="*/ 21729 h 21729"/>
              </a:gdLst>
              <a:ahLst/>
              <a:cxnLst>
                <a:cxn ang="T6">
                  <a:pos x="T0" y="T1"/>
                </a:cxn>
                <a:cxn ang="T7">
                  <a:pos x="T2" y="T3"/>
                </a:cxn>
                <a:cxn ang="T8">
                  <a:pos x="T4" y="T5"/>
                </a:cxn>
              </a:cxnLst>
              <a:rect l="T9" t="T10" r="T11" b="T12"/>
              <a:pathLst>
                <a:path w="21600" h="21729" fill="none" extrusionOk="0">
                  <a:moveTo>
                    <a:pt x="54" y="0"/>
                  </a:moveTo>
                  <a:cubicBezTo>
                    <a:pt x="11962" y="30"/>
                    <a:pt x="21600" y="9692"/>
                    <a:pt x="21600" y="21600"/>
                  </a:cubicBezTo>
                  <a:cubicBezTo>
                    <a:pt x="21600" y="21642"/>
                    <a:pt x="21599" y="21685"/>
                    <a:pt x="21599" y="21728"/>
                  </a:cubicBezTo>
                </a:path>
                <a:path w="21600" h="21729" stroke="0" extrusionOk="0">
                  <a:moveTo>
                    <a:pt x="54" y="0"/>
                  </a:moveTo>
                  <a:cubicBezTo>
                    <a:pt x="11962" y="30"/>
                    <a:pt x="21600" y="9692"/>
                    <a:pt x="21600" y="21600"/>
                  </a:cubicBezTo>
                  <a:cubicBezTo>
                    <a:pt x="21600" y="21642"/>
                    <a:pt x="21599" y="21685"/>
                    <a:pt x="21599" y="21728"/>
                  </a:cubicBezTo>
                  <a:lnTo>
                    <a:pt x="0" y="21600"/>
                  </a:lnTo>
                  <a:close/>
                </a:path>
              </a:pathLst>
            </a:custGeom>
            <a:noFill/>
            <a:ln w="9525">
              <a:solidFill>
                <a:srgbClr val="FFFF00"/>
              </a:solidFill>
              <a:round/>
              <a:headEnd type="none" w="sm" len="sm"/>
              <a:tailEnd type="triangle" w="sm" len="sm"/>
            </a:ln>
          </p:spPr>
          <p:txBody>
            <a:bodyPr wrap="none" lIns="0" tIns="0" rIns="0" bIns="0" anchor="ctr"/>
            <a:lstStyle/>
            <a:p>
              <a:endParaRPr lang="zh-TW" altLang="en-US"/>
            </a:p>
          </p:txBody>
        </p:sp>
        <p:sp>
          <p:nvSpPr>
            <p:cNvPr id="479256" name="Arc 19"/>
            <p:cNvSpPr>
              <a:spLocks/>
            </p:cNvSpPr>
            <p:nvPr/>
          </p:nvSpPr>
          <p:spPr bwMode="auto">
            <a:xfrm rot="10833634" flipH="1">
              <a:off x="3078" y="1532"/>
              <a:ext cx="148"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FF00"/>
              </a:solidFill>
              <a:round/>
              <a:headEnd/>
              <a:tailEnd type="triangle" w="sm" len="sm"/>
            </a:ln>
          </p:spPr>
          <p:txBody>
            <a:bodyPr wrap="none" lIns="0" tIns="0" rIns="0" bIns="0" anchor="ctr"/>
            <a:lstStyle/>
            <a:p>
              <a:endParaRPr lang="zh-TW" altLang="en-US"/>
            </a:p>
          </p:txBody>
        </p:sp>
        <p:sp>
          <p:nvSpPr>
            <p:cNvPr id="479257" name="Arc 20"/>
            <p:cNvSpPr>
              <a:spLocks/>
            </p:cNvSpPr>
            <p:nvPr/>
          </p:nvSpPr>
          <p:spPr bwMode="auto">
            <a:xfrm rot="16079848" flipH="1">
              <a:off x="2738" y="1520"/>
              <a:ext cx="114" cy="142"/>
            </a:xfrm>
            <a:custGeom>
              <a:avLst/>
              <a:gdLst>
                <a:gd name="T0" fmla="*/ 0 w 21600"/>
                <a:gd name="T1" fmla="*/ 0 h 31213"/>
                <a:gd name="T2" fmla="*/ 0 w 21600"/>
                <a:gd name="T3" fmla="*/ 0 h 31213"/>
                <a:gd name="T4" fmla="*/ 0 w 21600"/>
                <a:gd name="T5" fmla="*/ 0 h 31213"/>
                <a:gd name="T6" fmla="*/ 0 60000 65536"/>
                <a:gd name="T7" fmla="*/ 0 60000 65536"/>
                <a:gd name="T8" fmla="*/ 0 60000 65536"/>
                <a:gd name="T9" fmla="*/ 0 w 21600"/>
                <a:gd name="T10" fmla="*/ 0 h 31213"/>
                <a:gd name="T11" fmla="*/ 21600 w 21600"/>
                <a:gd name="T12" fmla="*/ 31213 h 31213"/>
              </a:gdLst>
              <a:ahLst/>
              <a:cxnLst>
                <a:cxn ang="T6">
                  <a:pos x="T0" y="T1"/>
                </a:cxn>
                <a:cxn ang="T7">
                  <a:pos x="T2" y="T3"/>
                </a:cxn>
                <a:cxn ang="T8">
                  <a:pos x="T4" y="T5"/>
                </a:cxn>
              </a:cxnLst>
              <a:rect l="T9" t="T10" r="T11" b="T12"/>
              <a:pathLst>
                <a:path w="21600" h="31213" fill="none" extrusionOk="0">
                  <a:moveTo>
                    <a:pt x="-1" y="0"/>
                  </a:moveTo>
                  <a:cubicBezTo>
                    <a:pt x="11929" y="0"/>
                    <a:pt x="21600" y="9670"/>
                    <a:pt x="21600" y="21600"/>
                  </a:cubicBezTo>
                  <a:cubicBezTo>
                    <a:pt x="21600" y="24935"/>
                    <a:pt x="20827" y="28225"/>
                    <a:pt x="19342" y="31212"/>
                  </a:cubicBezTo>
                </a:path>
                <a:path w="21600" h="31213" stroke="0" extrusionOk="0">
                  <a:moveTo>
                    <a:pt x="-1" y="0"/>
                  </a:moveTo>
                  <a:cubicBezTo>
                    <a:pt x="11929" y="0"/>
                    <a:pt x="21600" y="9670"/>
                    <a:pt x="21600" y="21600"/>
                  </a:cubicBezTo>
                  <a:cubicBezTo>
                    <a:pt x="21600" y="24935"/>
                    <a:pt x="20827" y="28225"/>
                    <a:pt x="19342" y="31212"/>
                  </a:cubicBezTo>
                  <a:lnTo>
                    <a:pt x="0" y="21600"/>
                  </a:lnTo>
                  <a:close/>
                </a:path>
              </a:pathLst>
            </a:custGeom>
            <a:noFill/>
            <a:ln w="9525">
              <a:solidFill>
                <a:srgbClr val="FFFF00"/>
              </a:solidFill>
              <a:round/>
              <a:headEnd type="none" w="sm" len="sm"/>
              <a:tailEnd type="triangle" w="sm" len="sm"/>
            </a:ln>
          </p:spPr>
          <p:txBody>
            <a:bodyPr wrap="none" lIns="0" tIns="0" rIns="0" bIns="0" anchor="ctr"/>
            <a:lstStyle/>
            <a:p>
              <a:endParaRPr lang="zh-TW" altLang="en-US"/>
            </a:p>
          </p:txBody>
        </p:sp>
        <p:sp>
          <p:nvSpPr>
            <p:cNvPr id="479258" name="AutoShape 21"/>
            <p:cNvSpPr>
              <a:spLocks noChangeArrowheads="1"/>
            </p:cNvSpPr>
            <p:nvPr/>
          </p:nvSpPr>
          <p:spPr bwMode="auto">
            <a:xfrm rot="-2629045">
              <a:off x="2525" y="1262"/>
              <a:ext cx="590" cy="194"/>
            </a:xfrm>
            <a:prstGeom prst="roundRect">
              <a:avLst>
                <a:gd name="adj" fmla="val 48250"/>
              </a:avLst>
            </a:prstGeom>
            <a:noFill/>
            <a:ln w="9525">
              <a:solidFill>
                <a:srgbClr val="FFFF00"/>
              </a:solidFill>
              <a:prstDash val="sysDot"/>
              <a:round/>
              <a:headEnd/>
              <a:tailEnd/>
            </a:ln>
          </p:spPr>
          <p:txBody>
            <a:bodyPr wrap="none" lIns="0" tIns="0" rIns="0" bIns="0" anchor="ctr"/>
            <a:lstStyle/>
            <a:p>
              <a:endParaRPr lang="zh-TW" altLang="en-US"/>
            </a:p>
          </p:txBody>
        </p:sp>
        <p:sp>
          <p:nvSpPr>
            <p:cNvPr id="479259" name="AutoShape 22"/>
            <p:cNvSpPr>
              <a:spLocks noChangeArrowheads="1"/>
            </p:cNvSpPr>
            <p:nvPr/>
          </p:nvSpPr>
          <p:spPr bwMode="auto">
            <a:xfrm rot="-2629045">
              <a:off x="2828" y="1457"/>
              <a:ext cx="548" cy="194"/>
            </a:xfrm>
            <a:prstGeom prst="roundRect">
              <a:avLst>
                <a:gd name="adj" fmla="val 50000"/>
              </a:avLst>
            </a:prstGeom>
            <a:noFill/>
            <a:ln w="9525">
              <a:solidFill>
                <a:srgbClr val="FFFF00"/>
              </a:solidFill>
              <a:prstDash val="sysDot"/>
              <a:round/>
              <a:headEnd/>
              <a:tailEnd/>
            </a:ln>
          </p:spPr>
          <p:txBody>
            <a:bodyPr wrap="none" lIns="0" tIns="0" rIns="0" bIns="0" anchor="ctr"/>
            <a:lstStyle/>
            <a:p>
              <a:endParaRPr lang="zh-TW" altLang="en-US"/>
            </a:p>
          </p:txBody>
        </p:sp>
        <p:sp>
          <p:nvSpPr>
            <p:cNvPr id="479260" name="Line 23"/>
            <p:cNvSpPr>
              <a:spLocks noChangeShapeType="1"/>
            </p:cNvSpPr>
            <p:nvPr/>
          </p:nvSpPr>
          <p:spPr bwMode="auto">
            <a:xfrm>
              <a:off x="2373" y="1078"/>
              <a:ext cx="0" cy="57"/>
            </a:xfrm>
            <a:prstGeom prst="line">
              <a:avLst/>
            </a:prstGeom>
            <a:noFill/>
            <a:ln w="9525">
              <a:solidFill>
                <a:srgbClr val="FFFF00"/>
              </a:solidFill>
              <a:round/>
              <a:headEnd/>
              <a:tailEnd/>
            </a:ln>
          </p:spPr>
          <p:txBody>
            <a:bodyPr lIns="0" tIns="0" rIns="0" bIns="0"/>
            <a:lstStyle/>
            <a:p>
              <a:endParaRPr lang="zh-TW" altLang="en-US"/>
            </a:p>
          </p:txBody>
        </p:sp>
        <p:sp>
          <p:nvSpPr>
            <p:cNvPr id="479261" name="Line 24"/>
            <p:cNvSpPr>
              <a:spLocks noChangeShapeType="1"/>
            </p:cNvSpPr>
            <p:nvPr/>
          </p:nvSpPr>
          <p:spPr bwMode="auto">
            <a:xfrm>
              <a:off x="3672" y="1078"/>
              <a:ext cx="0" cy="57"/>
            </a:xfrm>
            <a:prstGeom prst="line">
              <a:avLst/>
            </a:prstGeom>
            <a:noFill/>
            <a:ln w="9525">
              <a:solidFill>
                <a:srgbClr val="FFFF00"/>
              </a:solidFill>
              <a:round/>
              <a:headEnd/>
              <a:tailEnd/>
            </a:ln>
          </p:spPr>
          <p:txBody>
            <a:bodyPr lIns="0" tIns="0" rIns="0" bIns="0"/>
            <a:lstStyle/>
            <a:p>
              <a:endParaRPr lang="zh-TW" altLang="en-US"/>
            </a:p>
          </p:txBody>
        </p:sp>
        <p:sp>
          <p:nvSpPr>
            <p:cNvPr id="479262" name="Freeform 25"/>
            <p:cNvSpPr>
              <a:spLocks/>
            </p:cNvSpPr>
            <p:nvPr/>
          </p:nvSpPr>
          <p:spPr bwMode="auto">
            <a:xfrm>
              <a:off x="2504" y="874"/>
              <a:ext cx="1214" cy="854"/>
            </a:xfrm>
            <a:custGeom>
              <a:avLst/>
              <a:gdLst>
                <a:gd name="T0" fmla="*/ 1 w 2114"/>
                <a:gd name="T1" fmla="*/ 0 h 1715"/>
                <a:gd name="T2" fmla="*/ 0 w 2114"/>
                <a:gd name="T3" fmla="*/ 0 h 1715"/>
                <a:gd name="T4" fmla="*/ 8 w 2114"/>
                <a:gd name="T5" fmla="*/ 0 h 1715"/>
                <a:gd name="T6" fmla="*/ 8 w 2114"/>
                <a:gd name="T7" fmla="*/ 1 h 1715"/>
                <a:gd name="T8" fmla="*/ 8 w 2114"/>
                <a:gd name="T9" fmla="*/ 1 h 1715"/>
                <a:gd name="T10" fmla="*/ 0 60000 65536"/>
                <a:gd name="T11" fmla="*/ 0 60000 65536"/>
                <a:gd name="T12" fmla="*/ 0 60000 65536"/>
                <a:gd name="T13" fmla="*/ 0 60000 65536"/>
                <a:gd name="T14" fmla="*/ 0 60000 65536"/>
                <a:gd name="T15" fmla="*/ 0 w 2114"/>
                <a:gd name="T16" fmla="*/ 0 h 1715"/>
                <a:gd name="T17" fmla="*/ 2114 w 2114"/>
                <a:gd name="T18" fmla="*/ 1715 h 1715"/>
              </a:gdLst>
              <a:ahLst/>
              <a:cxnLst>
                <a:cxn ang="T10">
                  <a:pos x="T0" y="T1"/>
                </a:cxn>
                <a:cxn ang="T11">
                  <a:pos x="T2" y="T3"/>
                </a:cxn>
                <a:cxn ang="T12">
                  <a:pos x="T4" y="T5"/>
                </a:cxn>
                <a:cxn ang="T13">
                  <a:pos x="T6" y="T7"/>
                </a:cxn>
                <a:cxn ang="T14">
                  <a:pos x="T8" y="T9"/>
                </a:cxn>
              </a:cxnLst>
              <a:rect l="T15" t="T16" r="T17" b="T18"/>
              <a:pathLst>
                <a:path w="2114" h="1715">
                  <a:moveTo>
                    <a:pt x="3" y="67"/>
                  </a:moveTo>
                  <a:lnTo>
                    <a:pt x="0" y="0"/>
                  </a:lnTo>
                  <a:lnTo>
                    <a:pt x="2114" y="0"/>
                  </a:lnTo>
                  <a:lnTo>
                    <a:pt x="2109" y="1715"/>
                  </a:lnTo>
                  <a:lnTo>
                    <a:pt x="2037" y="1715"/>
                  </a:lnTo>
                </a:path>
              </a:pathLst>
            </a:custGeom>
            <a:noFill/>
            <a:ln w="9525">
              <a:solidFill>
                <a:srgbClr val="FFFF00"/>
              </a:solidFill>
              <a:round/>
              <a:headEnd/>
              <a:tailEnd/>
            </a:ln>
          </p:spPr>
          <p:txBody>
            <a:bodyPr lIns="0" tIns="0" rIns="0" bIns="0"/>
            <a:lstStyle/>
            <a:p>
              <a:endParaRPr lang="zh-TW" altLang="en-US"/>
            </a:p>
          </p:txBody>
        </p:sp>
        <p:sp>
          <p:nvSpPr>
            <p:cNvPr id="479263" name="Freeform 26"/>
            <p:cNvSpPr>
              <a:spLocks/>
            </p:cNvSpPr>
            <p:nvPr/>
          </p:nvSpPr>
          <p:spPr bwMode="auto">
            <a:xfrm>
              <a:off x="2595" y="847"/>
              <a:ext cx="1164" cy="827"/>
            </a:xfrm>
            <a:custGeom>
              <a:avLst/>
              <a:gdLst>
                <a:gd name="T0" fmla="*/ 0 w 2796"/>
                <a:gd name="T1" fmla="*/ 0 h 2612"/>
                <a:gd name="T2" fmla="*/ 0 w 2796"/>
                <a:gd name="T3" fmla="*/ 0 h 2612"/>
                <a:gd name="T4" fmla="*/ 0 w 2796"/>
                <a:gd name="T5" fmla="*/ 0 h 2612"/>
                <a:gd name="T6" fmla="*/ 0 w 2796"/>
                <a:gd name="T7" fmla="*/ 0 h 2612"/>
                <a:gd name="T8" fmla="*/ 0 w 2796"/>
                <a:gd name="T9" fmla="*/ 0 h 2612"/>
                <a:gd name="T10" fmla="*/ 0 60000 65536"/>
                <a:gd name="T11" fmla="*/ 0 60000 65536"/>
                <a:gd name="T12" fmla="*/ 0 60000 65536"/>
                <a:gd name="T13" fmla="*/ 0 60000 65536"/>
                <a:gd name="T14" fmla="*/ 0 60000 65536"/>
                <a:gd name="T15" fmla="*/ 0 w 2796"/>
                <a:gd name="T16" fmla="*/ 0 h 2612"/>
                <a:gd name="T17" fmla="*/ 2796 w 2796"/>
                <a:gd name="T18" fmla="*/ 2612 h 2612"/>
              </a:gdLst>
              <a:ahLst/>
              <a:cxnLst>
                <a:cxn ang="T10">
                  <a:pos x="T0" y="T1"/>
                </a:cxn>
                <a:cxn ang="T11">
                  <a:pos x="T2" y="T3"/>
                </a:cxn>
                <a:cxn ang="T12">
                  <a:pos x="T4" y="T5"/>
                </a:cxn>
                <a:cxn ang="T13">
                  <a:pos x="T6" y="T7"/>
                </a:cxn>
                <a:cxn ang="T14">
                  <a:pos x="T8" y="T9"/>
                </a:cxn>
              </a:cxnLst>
              <a:rect l="T15" t="T16" r="T17" b="T18"/>
              <a:pathLst>
                <a:path w="2796" h="2612">
                  <a:moveTo>
                    <a:pt x="0" y="84"/>
                  </a:moveTo>
                  <a:lnTo>
                    <a:pt x="0" y="0"/>
                  </a:lnTo>
                  <a:lnTo>
                    <a:pt x="2796" y="0"/>
                  </a:lnTo>
                  <a:lnTo>
                    <a:pt x="2796" y="2612"/>
                  </a:lnTo>
                  <a:lnTo>
                    <a:pt x="2713" y="2612"/>
                  </a:lnTo>
                </a:path>
              </a:pathLst>
            </a:custGeom>
            <a:noFill/>
            <a:ln w="9525">
              <a:solidFill>
                <a:srgbClr val="FFFF00"/>
              </a:solidFill>
              <a:round/>
              <a:headEnd/>
              <a:tailEnd/>
            </a:ln>
          </p:spPr>
          <p:txBody>
            <a:bodyPr lIns="0" tIns="0" rIns="0" bIns="0"/>
            <a:lstStyle/>
            <a:p>
              <a:endParaRPr lang="zh-TW" altLang="en-US"/>
            </a:p>
          </p:txBody>
        </p:sp>
        <p:sp>
          <p:nvSpPr>
            <p:cNvPr id="479264" name="Freeform 27"/>
            <p:cNvSpPr>
              <a:spLocks/>
            </p:cNvSpPr>
            <p:nvPr/>
          </p:nvSpPr>
          <p:spPr bwMode="auto">
            <a:xfrm>
              <a:off x="2671" y="816"/>
              <a:ext cx="1123" cy="821"/>
            </a:xfrm>
            <a:custGeom>
              <a:avLst/>
              <a:gdLst>
                <a:gd name="T0" fmla="*/ 0 w 2696"/>
                <a:gd name="T1" fmla="*/ 0 h 2595"/>
                <a:gd name="T2" fmla="*/ 0 w 2696"/>
                <a:gd name="T3" fmla="*/ 0 h 2595"/>
                <a:gd name="T4" fmla="*/ 0 w 2696"/>
                <a:gd name="T5" fmla="*/ 0 h 2595"/>
                <a:gd name="T6" fmla="*/ 0 w 2696"/>
                <a:gd name="T7" fmla="*/ 0 h 2595"/>
                <a:gd name="T8" fmla="*/ 0 w 2696"/>
                <a:gd name="T9" fmla="*/ 0 h 2595"/>
                <a:gd name="T10" fmla="*/ 0 60000 65536"/>
                <a:gd name="T11" fmla="*/ 0 60000 65536"/>
                <a:gd name="T12" fmla="*/ 0 60000 65536"/>
                <a:gd name="T13" fmla="*/ 0 60000 65536"/>
                <a:gd name="T14" fmla="*/ 0 60000 65536"/>
                <a:gd name="T15" fmla="*/ 0 w 2696"/>
                <a:gd name="T16" fmla="*/ 0 h 2595"/>
                <a:gd name="T17" fmla="*/ 2696 w 2696"/>
                <a:gd name="T18" fmla="*/ 2595 h 2595"/>
              </a:gdLst>
              <a:ahLst/>
              <a:cxnLst>
                <a:cxn ang="T10">
                  <a:pos x="T0" y="T1"/>
                </a:cxn>
                <a:cxn ang="T11">
                  <a:pos x="T2" y="T3"/>
                </a:cxn>
                <a:cxn ang="T12">
                  <a:pos x="T4" y="T5"/>
                </a:cxn>
                <a:cxn ang="T13">
                  <a:pos x="T6" y="T7"/>
                </a:cxn>
                <a:cxn ang="T14">
                  <a:pos x="T8" y="T9"/>
                </a:cxn>
              </a:cxnLst>
              <a:rect l="T15" t="T16" r="T17" b="T18"/>
              <a:pathLst>
                <a:path w="2696" h="2595">
                  <a:moveTo>
                    <a:pt x="0" y="100"/>
                  </a:moveTo>
                  <a:lnTo>
                    <a:pt x="0" y="0"/>
                  </a:lnTo>
                  <a:lnTo>
                    <a:pt x="2696" y="0"/>
                  </a:lnTo>
                  <a:lnTo>
                    <a:pt x="2696" y="2595"/>
                  </a:lnTo>
                  <a:lnTo>
                    <a:pt x="2612" y="2595"/>
                  </a:lnTo>
                </a:path>
              </a:pathLst>
            </a:custGeom>
            <a:noFill/>
            <a:ln w="9525">
              <a:solidFill>
                <a:srgbClr val="FFFF00"/>
              </a:solidFill>
              <a:round/>
              <a:headEnd/>
              <a:tailEnd/>
            </a:ln>
          </p:spPr>
          <p:txBody>
            <a:bodyPr lIns="0" tIns="0" rIns="0" bIns="0"/>
            <a:lstStyle/>
            <a:p>
              <a:endParaRPr lang="zh-TW" altLang="en-US"/>
            </a:p>
          </p:txBody>
        </p:sp>
        <p:sp>
          <p:nvSpPr>
            <p:cNvPr id="479265" name="Text Box 28"/>
            <p:cNvSpPr txBox="1">
              <a:spLocks noChangeArrowheads="1"/>
            </p:cNvSpPr>
            <p:nvPr/>
          </p:nvSpPr>
          <p:spPr bwMode="auto">
            <a:xfrm>
              <a:off x="4082" y="2096"/>
              <a:ext cx="721" cy="215"/>
            </a:xfrm>
            <a:prstGeom prst="rect">
              <a:avLst/>
            </a:prstGeom>
            <a:solidFill>
              <a:schemeClr val="bg1"/>
            </a:solidFill>
            <a:ln w="9525">
              <a:solidFill>
                <a:srgbClr val="FFFF00"/>
              </a:solid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個人行動</a:t>
              </a:r>
            </a:p>
          </p:txBody>
        </p:sp>
        <p:sp>
          <p:nvSpPr>
            <p:cNvPr id="479266" name="Text Box 29"/>
            <p:cNvSpPr txBox="1">
              <a:spLocks noChangeArrowheads="1"/>
            </p:cNvSpPr>
            <p:nvPr/>
          </p:nvSpPr>
          <p:spPr bwMode="auto">
            <a:xfrm>
              <a:off x="4082" y="1150"/>
              <a:ext cx="721" cy="215"/>
            </a:xfrm>
            <a:prstGeom prst="rect">
              <a:avLst/>
            </a:prstGeom>
            <a:solidFill>
              <a:schemeClr val="bg1"/>
            </a:solidFill>
            <a:ln w="9525">
              <a:solidFill>
                <a:srgbClr val="FFFF00"/>
              </a:solid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環境回應</a:t>
              </a:r>
            </a:p>
          </p:txBody>
        </p:sp>
        <p:sp>
          <p:nvSpPr>
            <p:cNvPr id="479267" name="Freeform 30"/>
            <p:cNvSpPr>
              <a:spLocks/>
            </p:cNvSpPr>
            <p:nvPr/>
          </p:nvSpPr>
          <p:spPr bwMode="auto">
            <a:xfrm>
              <a:off x="3244" y="1788"/>
              <a:ext cx="838" cy="403"/>
            </a:xfrm>
            <a:custGeom>
              <a:avLst/>
              <a:gdLst>
                <a:gd name="T0" fmla="*/ 1 w 1460"/>
                <a:gd name="T1" fmla="*/ 0 h 808"/>
                <a:gd name="T2" fmla="*/ 0 w 1460"/>
                <a:gd name="T3" fmla="*/ 0 h 808"/>
                <a:gd name="T4" fmla="*/ 6 w 1460"/>
                <a:gd name="T5" fmla="*/ 0 h 808"/>
                <a:gd name="T6" fmla="*/ 0 60000 65536"/>
                <a:gd name="T7" fmla="*/ 0 60000 65536"/>
                <a:gd name="T8" fmla="*/ 0 60000 65536"/>
                <a:gd name="T9" fmla="*/ 0 w 1460"/>
                <a:gd name="T10" fmla="*/ 0 h 808"/>
                <a:gd name="T11" fmla="*/ 1460 w 1460"/>
                <a:gd name="T12" fmla="*/ 808 h 808"/>
              </a:gdLst>
              <a:ahLst/>
              <a:cxnLst>
                <a:cxn ang="T6">
                  <a:pos x="T0" y="T1"/>
                </a:cxn>
                <a:cxn ang="T7">
                  <a:pos x="T2" y="T3"/>
                </a:cxn>
                <a:cxn ang="T8">
                  <a:pos x="T4" y="T5"/>
                </a:cxn>
              </a:cxnLst>
              <a:rect l="T9" t="T10" r="T11" b="T12"/>
              <a:pathLst>
                <a:path w="1460" h="808">
                  <a:moveTo>
                    <a:pt x="4" y="0"/>
                  </a:moveTo>
                  <a:lnTo>
                    <a:pt x="0" y="808"/>
                  </a:lnTo>
                  <a:lnTo>
                    <a:pt x="1460" y="808"/>
                  </a:lnTo>
                </a:path>
              </a:pathLst>
            </a:custGeom>
            <a:noFill/>
            <a:ln w="9525">
              <a:solidFill>
                <a:srgbClr val="FFFF00"/>
              </a:solidFill>
              <a:round/>
              <a:headEnd/>
              <a:tailEnd type="triangle" w="med" len="med"/>
            </a:ln>
          </p:spPr>
          <p:txBody>
            <a:bodyPr/>
            <a:lstStyle/>
            <a:p>
              <a:endParaRPr lang="zh-TW" altLang="en-US"/>
            </a:p>
          </p:txBody>
        </p:sp>
        <p:sp>
          <p:nvSpPr>
            <p:cNvPr id="479268" name="Freeform 31"/>
            <p:cNvSpPr>
              <a:spLocks/>
            </p:cNvSpPr>
            <p:nvPr/>
          </p:nvSpPr>
          <p:spPr bwMode="auto">
            <a:xfrm>
              <a:off x="4442" y="1371"/>
              <a:ext cx="1" cy="718"/>
            </a:xfrm>
            <a:custGeom>
              <a:avLst/>
              <a:gdLst>
                <a:gd name="T0" fmla="*/ 0 w 1"/>
                <a:gd name="T1" fmla="*/ 1 h 1440"/>
                <a:gd name="T2" fmla="*/ 0 w 1"/>
                <a:gd name="T3" fmla="*/ 0 h 1440"/>
                <a:gd name="T4" fmla="*/ 0 60000 65536"/>
                <a:gd name="T5" fmla="*/ 0 60000 65536"/>
                <a:gd name="T6" fmla="*/ 0 w 1"/>
                <a:gd name="T7" fmla="*/ 0 h 1440"/>
                <a:gd name="T8" fmla="*/ 1 w 1"/>
                <a:gd name="T9" fmla="*/ 1440 h 1440"/>
              </a:gdLst>
              <a:ahLst/>
              <a:cxnLst>
                <a:cxn ang="T4">
                  <a:pos x="T0" y="T1"/>
                </a:cxn>
                <a:cxn ang="T5">
                  <a:pos x="T2" y="T3"/>
                </a:cxn>
              </a:cxnLst>
              <a:rect l="T6" t="T7" r="T8" b="T9"/>
              <a:pathLst>
                <a:path w="1" h="1440">
                  <a:moveTo>
                    <a:pt x="0" y="1440"/>
                  </a:moveTo>
                  <a:lnTo>
                    <a:pt x="0" y="0"/>
                  </a:lnTo>
                </a:path>
              </a:pathLst>
            </a:custGeom>
            <a:noFill/>
            <a:ln w="9525">
              <a:solidFill>
                <a:srgbClr val="FFFF00"/>
              </a:solidFill>
              <a:round/>
              <a:headEnd/>
              <a:tailEnd type="triangle" w="med" len="med"/>
            </a:ln>
          </p:spPr>
          <p:txBody>
            <a:bodyPr/>
            <a:lstStyle/>
            <a:p>
              <a:endParaRPr lang="zh-TW" altLang="en-US"/>
            </a:p>
          </p:txBody>
        </p:sp>
        <p:sp>
          <p:nvSpPr>
            <p:cNvPr id="479269" name="Line 32"/>
            <p:cNvSpPr>
              <a:spLocks noChangeShapeType="1"/>
            </p:cNvSpPr>
            <p:nvPr/>
          </p:nvSpPr>
          <p:spPr bwMode="auto">
            <a:xfrm flipH="1">
              <a:off x="3794" y="1244"/>
              <a:ext cx="288" cy="2"/>
            </a:xfrm>
            <a:prstGeom prst="line">
              <a:avLst/>
            </a:prstGeom>
            <a:noFill/>
            <a:ln w="9525">
              <a:solidFill>
                <a:srgbClr val="FFFF00"/>
              </a:solidFill>
              <a:round/>
              <a:headEnd/>
              <a:tailEnd type="triangle" w="med" len="med"/>
            </a:ln>
          </p:spPr>
          <p:txBody>
            <a:bodyPr/>
            <a:lstStyle/>
            <a:p>
              <a:endParaRPr lang="zh-TW" altLang="en-US"/>
            </a:p>
          </p:txBody>
        </p:sp>
        <p:sp>
          <p:nvSpPr>
            <p:cNvPr id="479270" name="Text Box 33"/>
            <p:cNvSpPr txBox="1">
              <a:spLocks noChangeArrowheads="1"/>
            </p:cNvSpPr>
            <p:nvPr/>
          </p:nvSpPr>
          <p:spPr bwMode="auto">
            <a:xfrm>
              <a:off x="3218" y="2001"/>
              <a:ext cx="864" cy="216"/>
            </a:xfrm>
            <a:prstGeom prst="rect">
              <a:avLst/>
            </a:prstGeom>
            <a:noFill/>
            <a:ln w="9525">
              <a:noFill/>
              <a:miter lim="800000"/>
              <a:headEnd/>
              <a:tailEnd/>
            </a:ln>
          </p:spPr>
          <p:txBody>
            <a:bodyPr lIns="0" tIns="0" rIns="0" bIns="0"/>
            <a:lstStyle/>
            <a:p>
              <a:r>
                <a:rPr lang="en-US" altLang="zh-TW" sz="1200">
                  <a:solidFill>
                    <a:srgbClr val="FFFF00"/>
                  </a:solidFill>
                  <a:latin typeface="Times New Roman" pitchFamily="18" charset="0"/>
                  <a:ea typeface="標楷體" pitchFamily="65" charset="-120"/>
                </a:rPr>
                <a:t> </a:t>
              </a:r>
              <a:r>
                <a:rPr lang="zh-TW" altLang="en-US" sz="1200">
                  <a:solidFill>
                    <a:srgbClr val="FF5050"/>
                  </a:solidFill>
                  <a:latin typeface="Times New Roman" pitchFamily="18" charset="0"/>
                  <a:ea typeface="標楷體" pitchFamily="65" charset="-120"/>
                </a:rPr>
                <a:t>個人單環路學習</a:t>
              </a:r>
            </a:p>
          </p:txBody>
        </p:sp>
        <p:sp>
          <p:nvSpPr>
            <p:cNvPr id="479271" name="Text Box 34"/>
            <p:cNvSpPr txBox="1">
              <a:spLocks noChangeArrowheads="1"/>
            </p:cNvSpPr>
            <p:nvPr/>
          </p:nvSpPr>
          <p:spPr bwMode="auto">
            <a:xfrm>
              <a:off x="3938" y="1623"/>
              <a:ext cx="865" cy="284"/>
            </a:xfrm>
            <a:prstGeom prst="rect">
              <a:avLst/>
            </a:prstGeom>
            <a:noFill/>
            <a:ln w="9525">
              <a:noFill/>
              <a:miter lim="800000"/>
              <a:headEnd/>
              <a:tailEnd/>
            </a:ln>
          </p:spPr>
          <p:txBody>
            <a:bodyPr lIns="0" tIns="0" rIns="0" bIns="0"/>
            <a:lstStyle/>
            <a:p>
              <a:pPr algn="ctr"/>
              <a:r>
                <a:rPr lang="en-US" altLang="zh-TW" sz="1200">
                  <a:solidFill>
                    <a:srgbClr val="FFFF00"/>
                  </a:solidFill>
                  <a:latin typeface="Times New Roman" pitchFamily="18" charset="0"/>
                  <a:ea typeface="標楷體" pitchFamily="65" charset="-120"/>
                </a:rPr>
                <a:t>   </a:t>
              </a:r>
              <a:r>
                <a:rPr lang="zh-TW" altLang="en-US" sz="1200">
                  <a:solidFill>
                    <a:srgbClr val="FFFF00"/>
                  </a:solidFill>
                  <a:latin typeface="Times New Roman" pitchFamily="18" charset="0"/>
                  <a:ea typeface="標楷體" pitchFamily="65" charset="-120"/>
                </a:rPr>
                <a:t>單環路學習</a:t>
              </a:r>
            </a:p>
          </p:txBody>
        </p:sp>
        <p:sp>
          <p:nvSpPr>
            <p:cNvPr id="479272" name="Rectangle 35"/>
            <p:cNvSpPr>
              <a:spLocks noChangeArrowheads="1"/>
            </p:cNvSpPr>
            <p:nvPr/>
          </p:nvSpPr>
          <p:spPr bwMode="auto">
            <a:xfrm>
              <a:off x="624" y="1857"/>
              <a:ext cx="300" cy="570"/>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73" name="Rectangle 36"/>
            <p:cNvSpPr>
              <a:spLocks noChangeArrowheads="1"/>
            </p:cNvSpPr>
            <p:nvPr/>
          </p:nvSpPr>
          <p:spPr bwMode="auto">
            <a:xfrm>
              <a:off x="924" y="1857"/>
              <a:ext cx="600" cy="570"/>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74" name="Rectangle 37"/>
            <p:cNvSpPr>
              <a:spLocks noChangeArrowheads="1"/>
            </p:cNvSpPr>
            <p:nvPr/>
          </p:nvSpPr>
          <p:spPr bwMode="auto">
            <a:xfrm>
              <a:off x="1524" y="1857"/>
              <a:ext cx="524" cy="570"/>
            </a:xfrm>
            <a:prstGeom prst="rect">
              <a:avLst/>
            </a:prstGeom>
            <a:noFill/>
            <a:ln w="9525">
              <a:solidFill>
                <a:srgbClr val="FFFF00"/>
              </a:solidFill>
              <a:miter lim="800000"/>
              <a:headEnd/>
              <a:tailEnd/>
            </a:ln>
          </p:spPr>
          <p:txBody>
            <a:bodyPr wrap="none" lIns="0" tIns="0" rIns="0" bIns="0" anchor="ctr"/>
            <a:lstStyle/>
            <a:p>
              <a:endParaRPr lang="zh-TW" altLang="en-US"/>
            </a:p>
          </p:txBody>
        </p:sp>
        <p:sp>
          <p:nvSpPr>
            <p:cNvPr id="479275" name="Text Box 38"/>
            <p:cNvSpPr txBox="1">
              <a:spLocks noChangeArrowheads="1"/>
            </p:cNvSpPr>
            <p:nvPr/>
          </p:nvSpPr>
          <p:spPr bwMode="auto">
            <a:xfrm>
              <a:off x="745" y="1857"/>
              <a:ext cx="138" cy="620"/>
            </a:xfrm>
            <a:prstGeom prst="rect">
              <a:avLst/>
            </a:prstGeom>
            <a:noFill/>
            <a:ln w="9525">
              <a:noFill/>
              <a:miter lim="800000"/>
              <a:headEnd/>
              <a:tailEnd/>
            </a:ln>
          </p:spPr>
          <p:txBody>
            <a:bodyPr vert="eaVert" lIns="0" tIns="0" rIns="36000" bIns="0">
              <a:spAutoFit/>
            </a:bodyPr>
            <a:lstStyle/>
            <a:p>
              <a:r>
                <a:rPr lang="zh-TW" altLang="en-US" sz="1200">
                  <a:solidFill>
                    <a:srgbClr val="FFFF00"/>
                  </a:solidFill>
                  <a:latin typeface="Times New Roman" pitchFamily="18" charset="0"/>
                  <a:ea typeface="標楷體" pitchFamily="65" charset="-120"/>
                </a:rPr>
                <a:t>個人心智模式</a:t>
              </a:r>
            </a:p>
          </p:txBody>
        </p:sp>
        <p:sp>
          <p:nvSpPr>
            <p:cNvPr id="479276" name="Text Box 39"/>
            <p:cNvSpPr txBox="1">
              <a:spLocks noChangeArrowheads="1"/>
            </p:cNvSpPr>
            <p:nvPr/>
          </p:nvSpPr>
          <p:spPr bwMode="auto">
            <a:xfrm>
              <a:off x="1214" y="1972"/>
              <a:ext cx="134" cy="284"/>
            </a:xfrm>
            <a:prstGeom prst="rect">
              <a:avLst/>
            </a:prstGeom>
            <a:noFill/>
            <a:ln w="9525">
              <a:noFill/>
              <a:miter lim="800000"/>
              <a:headEnd/>
              <a:tailEnd/>
            </a:ln>
          </p:spPr>
          <p:txBody>
            <a:bodyPr vert="eaVert" lIns="0" tIns="0" rIns="0" bIns="0">
              <a:spAutoFit/>
            </a:bodyPr>
            <a:lstStyle/>
            <a:p>
              <a:r>
                <a:rPr lang="zh-TW" altLang="en-US" sz="1400" b="1">
                  <a:solidFill>
                    <a:srgbClr val="FF5050"/>
                  </a:solidFill>
                  <a:latin typeface="Times New Roman" pitchFamily="18" charset="0"/>
                  <a:ea typeface="標楷體" pitchFamily="65" charset="-120"/>
                </a:rPr>
                <a:t>框 架</a:t>
              </a:r>
            </a:p>
          </p:txBody>
        </p:sp>
        <p:sp>
          <p:nvSpPr>
            <p:cNvPr id="479277" name="Text Box 40"/>
            <p:cNvSpPr txBox="1">
              <a:spLocks noChangeArrowheads="1"/>
            </p:cNvSpPr>
            <p:nvPr/>
          </p:nvSpPr>
          <p:spPr bwMode="auto">
            <a:xfrm>
              <a:off x="1789" y="1972"/>
              <a:ext cx="134" cy="505"/>
            </a:xfrm>
            <a:prstGeom prst="rect">
              <a:avLst/>
            </a:prstGeom>
            <a:noFill/>
            <a:ln w="9525">
              <a:noFill/>
              <a:miter lim="800000"/>
              <a:headEnd/>
              <a:tailEnd/>
            </a:ln>
          </p:spPr>
          <p:txBody>
            <a:bodyPr vert="eaVert" lIns="0" tIns="0" rIns="0" bIns="0">
              <a:spAutoFit/>
            </a:bodyPr>
            <a:lstStyle/>
            <a:p>
              <a:r>
                <a:rPr lang="zh-TW" altLang="en-US" sz="1400" b="1">
                  <a:solidFill>
                    <a:srgbClr val="FF99FF"/>
                  </a:solidFill>
                  <a:latin typeface="Times New Roman" pitchFamily="18" charset="0"/>
                  <a:ea typeface="標楷體" pitchFamily="65" charset="-120"/>
                </a:rPr>
                <a:t>常 規</a:t>
              </a:r>
            </a:p>
          </p:txBody>
        </p:sp>
        <p:sp>
          <p:nvSpPr>
            <p:cNvPr id="479278" name="Text Box 41"/>
            <p:cNvSpPr txBox="1">
              <a:spLocks noChangeArrowheads="1"/>
            </p:cNvSpPr>
            <p:nvPr/>
          </p:nvSpPr>
          <p:spPr bwMode="auto">
            <a:xfrm>
              <a:off x="892" y="2270"/>
              <a:ext cx="732" cy="171"/>
            </a:xfrm>
            <a:prstGeom prst="rect">
              <a:avLst/>
            </a:prstGeom>
            <a:noFill/>
            <a:ln w="9525">
              <a:noFill/>
              <a:miter lim="800000"/>
              <a:headEnd/>
              <a:tailEnd/>
            </a:ln>
          </p:spPr>
          <p:txBody>
            <a:bodyPr lIns="0" tIns="0" rIns="0" bIns="0"/>
            <a:lstStyle/>
            <a:p>
              <a:r>
                <a:rPr lang="en-US" altLang="zh-TW" sz="1200">
                  <a:solidFill>
                    <a:srgbClr val="FFFF00"/>
                  </a:solidFill>
                  <a:latin typeface="Times New Roman" pitchFamily="18" charset="0"/>
                  <a:ea typeface="標楷體" pitchFamily="65" charset="-120"/>
                </a:rPr>
                <a:t> (Frameworks)</a:t>
              </a:r>
            </a:p>
            <a:p>
              <a:endParaRPr lang="en-US" altLang="zh-TW" sz="1200">
                <a:solidFill>
                  <a:srgbClr val="FFFF00"/>
                </a:solidFill>
                <a:latin typeface="Times New Roman" pitchFamily="18" charset="0"/>
                <a:ea typeface="標楷體" pitchFamily="65" charset="-120"/>
              </a:endParaRPr>
            </a:p>
          </p:txBody>
        </p:sp>
        <p:sp>
          <p:nvSpPr>
            <p:cNvPr id="479279" name="Text Box 42"/>
            <p:cNvSpPr txBox="1">
              <a:spLocks noChangeArrowheads="1"/>
            </p:cNvSpPr>
            <p:nvPr/>
          </p:nvSpPr>
          <p:spPr bwMode="auto">
            <a:xfrm>
              <a:off x="1536" y="2256"/>
              <a:ext cx="528" cy="192"/>
            </a:xfrm>
            <a:prstGeom prst="rect">
              <a:avLst/>
            </a:prstGeom>
            <a:noFill/>
            <a:ln w="9525">
              <a:noFill/>
              <a:miter lim="800000"/>
              <a:headEnd/>
              <a:tailEnd/>
            </a:ln>
          </p:spPr>
          <p:txBody>
            <a:bodyPr lIns="0" tIns="36000" rIns="0" bIns="0"/>
            <a:lstStyle/>
            <a:p>
              <a:pPr algn="ctr"/>
              <a:r>
                <a:rPr lang="en-US" altLang="zh-TW" sz="1200">
                  <a:solidFill>
                    <a:srgbClr val="FFFF00"/>
                  </a:solidFill>
                  <a:latin typeface="Times New Roman" pitchFamily="18" charset="0"/>
                  <a:ea typeface="標楷體" pitchFamily="65" charset="-120"/>
                </a:rPr>
                <a:t>(Routines)</a:t>
              </a:r>
            </a:p>
          </p:txBody>
        </p:sp>
        <p:sp>
          <p:nvSpPr>
            <p:cNvPr id="479280" name="Line 43"/>
            <p:cNvSpPr>
              <a:spLocks noChangeShapeType="1"/>
            </p:cNvSpPr>
            <p:nvPr/>
          </p:nvSpPr>
          <p:spPr bwMode="auto">
            <a:xfrm>
              <a:off x="874" y="1857"/>
              <a:ext cx="0" cy="570"/>
            </a:xfrm>
            <a:prstGeom prst="line">
              <a:avLst/>
            </a:prstGeom>
            <a:noFill/>
            <a:ln w="9525">
              <a:solidFill>
                <a:srgbClr val="FFFF00"/>
              </a:solidFill>
              <a:round/>
              <a:headEnd/>
              <a:tailEnd/>
            </a:ln>
          </p:spPr>
          <p:txBody>
            <a:bodyPr lIns="0" tIns="0" rIns="0" bIns="0"/>
            <a:lstStyle/>
            <a:p>
              <a:endParaRPr lang="zh-TW" altLang="en-US"/>
            </a:p>
          </p:txBody>
        </p:sp>
        <p:sp>
          <p:nvSpPr>
            <p:cNvPr id="479281" name="Freeform 44"/>
            <p:cNvSpPr>
              <a:spLocks/>
            </p:cNvSpPr>
            <p:nvPr/>
          </p:nvSpPr>
          <p:spPr bwMode="auto">
            <a:xfrm>
              <a:off x="671" y="1832"/>
              <a:ext cx="1415" cy="550"/>
            </a:xfrm>
            <a:custGeom>
              <a:avLst/>
              <a:gdLst>
                <a:gd name="T0" fmla="*/ 0 w 3399"/>
                <a:gd name="T1" fmla="*/ 0 h 1741"/>
                <a:gd name="T2" fmla="*/ 0 w 3399"/>
                <a:gd name="T3" fmla="*/ 0 h 1741"/>
                <a:gd name="T4" fmla="*/ 0 w 3399"/>
                <a:gd name="T5" fmla="*/ 0 h 1741"/>
                <a:gd name="T6" fmla="*/ 0 w 3399"/>
                <a:gd name="T7" fmla="*/ 0 h 1741"/>
                <a:gd name="T8" fmla="*/ 0 w 3399"/>
                <a:gd name="T9" fmla="*/ 0 h 1741"/>
                <a:gd name="T10" fmla="*/ 0 60000 65536"/>
                <a:gd name="T11" fmla="*/ 0 60000 65536"/>
                <a:gd name="T12" fmla="*/ 0 60000 65536"/>
                <a:gd name="T13" fmla="*/ 0 60000 65536"/>
                <a:gd name="T14" fmla="*/ 0 60000 65536"/>
                <a:gd name="T15" fmla="*/ 0 w 3399"/>
                <a:gd name="T16" fmla="*/ 0 h 1741"/>
                <a:gd name="T17" fmla="*/ 3399 w 3399"/>
                <a:gd name="T18" fmla="*/ 1741 h 1741"/>
              </a:gdLst>
              <a:ahLst/>
              <a:cxnLst>
                <a:cxn ang="T10">
                  <a:pos x="T0" y="T1"/>
                </a:cxn>
                <a:cxn ang="T11">
                  <a:pos x="T2" y="T3"/>
                </a:cxn>
                <a:cxn ang="T12">
                  <a:pos x="T4" y="T5"/>
                </a:cxn>
                <a:cxn ang="T13">
                  <a:pos x="T6" y="T7"/>
                </a:cxn>
                <a:cxn ang="T14">
                  <a:pos x="T8" y="T9"/>
                </a:cxn>
              </a:cxnLst>
              <a:rect l="T15" t="T16" r="T17" b="T18"/>
              <a:pathLst>
                <a:path w="3399" h="1741">
                  <a:moveTo>
                    <a:pt x="0" y="67"/>
                  </a:moveTo>
                  <a:lnTo>
                    <a:pt x="0" y="0"/>
                  </a:lnTo>
                  <a:lnTo>
                    <a:pt x="3399" y="0"/>
                  </a:lnTo>
                  <a:lnTo>
                    <a:pt x="3399" y="1741"/>
                  </a:lnTo>
                  <a:lnTo>
                    <a:pt x="3332" y="1741"/>
                  </a:lnTo>
                </a:path>
              </a:pathLst>
            </a:custGeom>
            <a:noFill/>
            <a:ln w="9525">
              <a:solidFill>
                <a:srgbClr val="FFFF00"/>
              </a:solidFill>
              <a:round/>
              <a:headEnd/>
              <a:tailEnd/>
            </a:ln>
          </p:spPr>
          <p:txBody>
            <a:bodyPr lIns="0" tIns="0" rIns="0" bIns="0"/>
            <a:lstStyle/>
            <a:p>
              <a:endParaRPr lang="zh-TW" altLang="en-US"/>
            </a:p>
          </p:txBody>
        </p:sp>
        <p:sp>
          <p:nvSpPr>
            <p:cNvPr id="479282" name="Freeform 45"/>
            <p:cNvSpPr>
              <a:spLocks/>
            </p:cNvSpPr>
            <p:nvPr/>
          </p:nvSpPr>
          <p:spPr bwMode="auto">
            <a:xfrm>
              <a:off x="726" y="1805"/>
              <a:ext cx="1402" cy="541"/>
            </a:xfrm>
            <a:custGeom>
              <a:avLst/>
              <a:gdLst>
                <a:gd name="T0" fmla="*/ 0 w 3365"/>
                <a:gd name="T1" fmla="*/ 0 h 1708"/>
                <a:gd name="T2" fmla="*/ 0 w 3365"/>
                <a:gd name="T3" fmla="*/ 0 h 1708"/>
                <a:gd name="T4" fmla="*/ 0 w 3365"/>
                <a:gd name="T5" fmla="*/ 0 h 1708"/>
                <a:gd name="T6" fmla="*/ 0 w 3365"/>
                <a:gd name="T7" fmla="*/ 0 h 1708"/>
                <a:gd name="T8" fmla="*/ 0 w 3365"/>
                <a:gd name="T9" fmla="*/ 0 h 1708"/>
                <a:gd name="T10" fmla="*/ 0 60000 65536"/>
                <a:gd name="T11" fmla="*/ 0 60000 65536"/>
                <a:gd name="T12" fmla="*/ 0 60000 65536"/>
                <a:gd name="T13" fmla="*/ 0 60000 65536"/>
                <a:gd name="T14" fmla="*/ 0 60000 65536"/>
                <a:gd name="T15" fmla="*/ 0 w 3365"/>
                <a:gd name="T16" fmla="*/ 0 h 1708"/>
                <a:gd name="T17" fmla="*/ 3365 w 3365"/>
                <a:gd name="T18" fmla="*/ 1708 h 1708"/>
              </a:gdLst>
              <a:ahLst/>
              <a:cxnLst>
                <a:cxn ang="T10">
                  <a:pos x="T0" y="T1"/>
                </a:cxn>
                <a:cxn ang="T11">
                  <a:pos x="T2" y="T3"/>
                </a:cxn>
                <a:cxn ang="T12">
                  <a:pos x="T4" y="T5"/>
                </a:cxn>
                <a:cxn ang="T13">
                  <a:pos x="T6" y="T7"/>
                </a:cxn>
                <a:cxn ang="T14">
                  <a:pos x="T8" y="T9"/>
                </a:cxn>
              </a:cxnLst>
              <a:rect l="T15" t="T16" r="T17" b="T18"/>
              <a:pathLst>
                <a:path w="3365" h="1708">
                  <a:moveTo>
                    <a:pt x="0" y="67"/>
                  </a:moveTo>
                  <a:lnTo>
                    <a:pt x="0" y="0"/>
                  </a:lnTo>
                  <a:lnTo>
                    <a:pt x="3365" y="0"/>
                  </a:lnTo>
                  <a:lnTo>
                    <a:pt x="3365" y="1708"/>
                  </a:lnTo>
                  <a:lnTo>
                    <a:pt x="3281" y="1708"/>
                  </a:lnTo>
                </a:path>
              </a:pathLst>
            </a:custGeom>
            <a:noFill/>
            <a:ln w="9525">
              <a:solidFill>
                <a:srgbClr val="FFFF00"/>
              </a:solidFill>
              <a:round/>
              <a:headEnd/>
              <a:tailEnd/>
            </a:ln>
          </p:spPr>
          <p:txBody>
            <a:bodyPr lIns="0" tIns="0" rIns="0" bIns="0"/>
            <a:lstStyle/>
            <a:p>
              <a:endParaRPr lang="zh-TW" altLang="en-US"/>
            </a:p>
          </p:txBody>
        </p:sp>
        <p:sp>
          <p:nvSpPr>
            <p:cNvPr id="479283" name="Freeform 46"/>
            <p:cNvSpPr>
              <a:spLocks/>
            </p:cNvSpPr>
            <p:nvPr/>
          </p:nvSpPr>
          <p:spPr bwMode="auto">
            <a:xfrm>
              <a:off x="789" y="1784"/>
              <a:ext cx="1374" cy="524"/>
            </a:xfrm>
            <a:custGeom>
              <a:avLst/>
              <a:gdLst>
                <a:gd name="T0" fmla="*/ 0 w 3299"/>
                <a:gd name="T1" fmla="*/ 0 h 1658"/>
                <a:gd name="T2" fmla="*/ 0 w 3299"/>
                <a:gd name="T3" fmla="*/ 0 h 1658"/>
                <a:gd name="T4" fmla="*/ 0 w 3299"/>
                <a:gd name="T5" fmla="*/ 0 h 1658"/>
                <a:gd name="T6" fmla="*/ 0 w 3299"/>
                <a:gd name="T7" fmla="*/ 0 h 1658"/>
                <a:gd name="T8" fmla="*/ 0 w 3299"/>
                <a:gd name="T9" fmla="*/ 0 h 1658"/>
                <a:gd name="T10" fmla="*/ 0 60000 65536"/>
                <a:gd name="T11" fmla="*/ 0 60000 65536"/>
                <a:gd name="T12" fmla="*/ 0 60000 65536"/>
                <a:gd name="T13" fmla="*/ 0 60000 65536"/>
                <a:gd name="T14" fmla="*/ 0 60000 65536"/>
                <a:gd name="T15" fmla="*/ 0 w 3299"/>
                <a:gd name="T16" fmla="*/ 0 h 1658"/>
                <a:gd name="T17" fmla="*/ 3299 w 3299"/>
                <a:gd name="T18" fmla="*/ 1658 h 1658"/>
              </a:gdLst>
              <a:ahLst/>
              <a:cxnLst>
                <a:cxn ang="T10">
                  <a:pos x="T0" y="T1"/>
                </a:cxn>
                <a:cxn ang="T11">
                  <a:pos x="T2" y="T3"/>
                </a:cxn>
                <a:cxn ang="T12">
                  <a:pos x="T4" y="T5"/>
                </a:cxn>
                <a:cxn ang="T13">
                  <a:pos x="T6" y="T7"/>
                </a:cxn>
                <a:cxn ang="T14">
                  <a:pos x="T8" y="T9"/>
                </a:cxn>
              </a:cxnLst>
              <a:rect l="T15" t="T16" r="T17" b="T18"/>
              <a:pathLst>
                <a:path w="3299" h="1658">
                  <a:moveTo>
                    <a:pt x="0" y="67"/>
                  </a:moveTo>
                  <a:lnTo>
                    <a:pt x="0" y="0"/>
                  </a:lnTo>
                  <a:lnTo>
                    <a:pt x="3299" y="0"/>
                  </a:lnTo>
                  <a:lnTo>
                    <a:pt x="3299" y="1658"/>
                  </a:lnTo>
                  <a:lnTo>
                    <a:pt x="3215" y="1658"/>
                  </a:lnTo>
                </a:path>
              </a:pathLst>
            </a:custGeom>
            <a:noFill/>
            <a:ln w="9525">
              <a:solidFill>
                <a:srgbClr val="FFFF00"/>
              </a:solidFill>
              <a:round/>
              <a:headEnd/>
              <a:tailEnd/>
            </a:ln>
          </p:spPr>
          <p:txBody>
            <a:bodyPr lIns="0" tIns="0" rIns="0" bIns="0"/>
            <a:lstStyle/>
            <a:p>
              <a:endParaRPr lang="zh-TW" altLang="en-US"/>
            </a:p>
          </p:txBody>
        </p:sp>
        <p:sp>
          <p:nvSpPr>
            <p:cNvPr id="479284" name="Text Box 47"/>
            <p:cNvSpPr txBox="1">
              <a:spLocks noChangeArrowheads="1"/>
            </p:cNvSpPr>
            <p:nvPr/>
          </p:nvSpPr>
          <p:spPr bwMode="auto">
            <a:xfrm>
              <a:off x="2209" y="2859"/>
              <a:ext cx="288" cy="644"/>
            </a:xfrm>
            <a:prstGeom prst="rect">
              <a:avLst/>
            </a:prstGeom>
            <a:solidFill>
              <a:schemeClr val="bg1"/>
            </a:solidFill>
            <a:ln w="9525">
              <a:solidFill>
                <a:srgbClr val="FFFF00"/>
              </a:solidFill>
              <a:miter lim="800000"/>
              <a:headEnd/>
              <a:tailEnd/>
            </a:ln>
          </p:spPr>
          <p:txBody>
            <a:bodyPr vert="eaVert" lIns="72000" tIns="0" rIns="36000" bIns="0"/>
            <a:lstStyle/>
            <a:p>
              <a:pPr algn="ctr"/>
              <a:r>
                <a:rPr lang="zh-TW" altLang="en-US" sz="1200">
                  <a:solidFill>
                    <a:srgbClr val="FFFF00"/>
                  </a:solidFill>
                  <a:latin typeface="Times New Roman" pitchFamily="18" charset="0"/>
                  <a:ea typeface="標楷體" pitchFamily="65" charset="-120"/>
                </a:rPr>
                <a:t>共同心智模式</a:t>
              </a:r>
            </a:p>
          </p:txBody>
        </p:sp>
        <p:sp>
          <p:nvSpPr>
            <p:cNvPr id="479285" name="Text Box 48"/>
            <p:cNvSpPr txBox="1">
              <a:spLocks noChangeArrowheads="1"/>
            </p:cNvSpPr>
            <p:nvPr/>
          </p:nvSpPr>
          <p:spPr bwMode="auto">
            <a:xfrm>
              <a:off x="914" y="2859"/>
              <a:ext cx="576" cy="645"/>
            </a:xfrm>
            <a:prstGeom prst="rect">
              <a:avLst/>
            </a:prstGeom>
            <a:solidFill>
              <a:schemeClr val="bg1"/>
            </a:solidFill>
            <a:ln w="9525">
              <a:solidFill>
                <a:srgbClr val="FFFF00"/>
              </a:solidFill>
              <a:miter lim="800000"/>
              <a:headEnd/>
              <a:tailEnd/>
            </a:ln>
          </p:spPr>
          <p:txBody>
            <a:bodyPr lIns="0" tIns="72000" rIns="0" bIns="0"/>
            <a:lstStyle/>
            <a:p>
              <a:pPr algn="ctr"/>
              <a:r>
                <a:rPr lang="zh-TW" altLang="en-US" sz="1200">
                  <a:solidFill>
                    <a:srgbClr val="FFFF00"/>
                  </a:solidFill>
                  <a:latin typeface="Times New Roman" pitchFamily="18" charset="0"/>
                  <a:ea typeface="標楷體" pitchFamily="65" charset="-120"/>
                </a:rPr>
                <a:t>組織框架</a:t>
              </a:r>
            </a:p>
            <a:p>
              <a:pPr algn="ctr"/>
              <a:r>
                <a:rPr lang="en-US" altLang="zh-TW" sz="1200">
                  <a:solidFill>
                    <a:srgbClr val="FFFF00"/>
                  </a:solidFill>
                  <a:latin typeface="Times New Roman" pitchFamily="18" charset="0"/>
                  <a:ea typeface="標楷體" pitchFamily="65" charset="-120"/>
                </a:rPr>
                <a:t>(Weltan-schauung)</a:t>
              </a:r>
            </a:p>
          </p:txBody>
        </p:sp>
        <p:sp>
          <p:nvSpPr>
            <p:cNvPr id="479286" name="Text Box 49"/>
            <p:cNvSpPr txBox="1">
              <a:spLocks noChangeArrowheads="1"/>
            </p:cNvSpPr>
            <p:nvPr/>
          </p:nvSpPr>
          <p:spPr bwMode="auto">
            <a:xfrm>
              <a:off x="1489" y="2859"/>
              <a:ext cx="720" cy="645"/>
            </a:xfrm>
            <a:prstGeom prst="rect">
              <a:avLst/>
            </a:prstGeom>
            <a:solidFill>
              <a:schemeClr val="bg1"/>
            </a:solidFill>
            <a:ln w="9525">
              <a:solidFill>
                <a:srgbClr val="FFFF00"/>
              </a:solidFill>
              <a:miter lim="800000"/>
              <a:headEnd/>
              <a:tailEnd/>
            </a:ln>
          </p:spPr>
          <p:txBody>
            <a:bodyPr lIns="0" tIns="72000" rIns="0" bIns="0"/>
            <a:lstStyle/>
            <a:p>
              <a:pPr algn="ctr"/>
              <a:r>
                <a:rPr lang="zh-TW" altLang="en-US" sz="1200">
                  <a:solidFill>
                    <a:srgbClr val="FFFF00"/>
                  </a:solidFill>
                  <a:latin typeface="Times New Roman" pitchFamily="18" charset="0"/>
                  <a:ea typeface="標楷體" pitchFamily="65" charset="-120"/>
                </a:rPr>
                <a:t>組織常規</a:t>
              </a:r>
            </a:p>
            <a:p>
              <a:pPr algn="ctr"/>
              <a:r>
                <a:rPr lang="en-US" altLang="zh-TW" sz="1200">
                  <a:solidFill>
                    <a:srgbClr val="FFFF00"/>
                  </a:solidFill>
                  <a:latin typeface="Times New Roman" pitchFamily="18" charset="0"/>
                  <a:ea typeface="標楷體" pitchFamily="65" charset="-120"/>
                </a:rPr>
                <a:t>(Organizational-routines)</a:t>
              </a:r>
            </a:p>
          </p:txBody>
        </p:sp>
        <p:sp>
          <p:nvSpPr>
            <p:cNvPr id="479287" name="Freeform 50"/>
            <p:cNvSpPr>
              <a:spLocks/>
            </p:cNvSpPr>
            <p:nvPr/>
          </p:nvSpPr>
          <p:spPr bwMode="auto">
            <a:xfrm>
              <a:off x="2235" y="2858"/>
              <a:ext cx="3" cy="639"/>
            </a:xfrm>
            <a:custGeom>
              <a:avLst/>
              <a:gdLst>
                <a:gd name="T0" fmla="*/ 1 w 5"/>
                <a:gd name="T1" fmla="*/ 0 h 1283"/>
                <a:gd name="T2" fmla="*/ 0 w 5"/>
                <a:gd name="T3" fmla="*/ 1 h 1283"/>
                <a:gd name="T4" fmla="*/ 0 60000 65536"/>
                <a:gd name="T5" fmla="*/ 0 60000 65536"/>
                <a:gd name="T6" fmla="*/ 0 w 5"/>
                <a:gd name="T7" fmla="*/ 0 h 1283"/>
                <a:gd name="T8" fmla="*/ 5 w 5"/>
                <a:gd name="T9" fmla="*/ 1283 h 1283"/>
              </a:gdLst>
              <a:ahLst/>
              <a:cxnLst>
                <a:cxn ang="T4">
                  <a:pos x="T0" y="T1"/>
                </a:cxn>
                <a:cxn ang="T5">
                  <a:pos x="T2" y="T3"/>
                </a:cxn>
              </a:cxnLst>
              <a:rect l="T6" t="T7" r="T8" b="T9"/>
              <a:pathLst>
                <a:path w="5" h="1283">
                  <a:moveTo>
                    <a:pt x="5" y="0"/>
                  </a:moveTo>
                  <a:lnTo>
                    <a:pt x="0" y="1283"/>
                  </a:lnTo>
                </a:path>
              </a:pathLst>
            </a:custGeom>
            <a:noFill/>
            <a:ln w="9525">
              <a:solidFill>
                <a:srgbClr val="FFFF00"/>
              </a:solidFill>
              <a:round/>
              <a:headEnd/>
              <a:tailEnd/>
            </a:ln>
          </p:spPr>
          <p:txBody>
            <a:bodyPr/>
            <a:lstStyle/>
            <a:p>
              <a:endParaRPr lang="zh-TW" altLang="en-US"/>
            </a:p>
          </p:txBody>
        </p:sp>
        <p:sp>
          <p:nvSpPr>
            <p:cNvPr id="479288" name="Freeform 51"/>
            <p:cNvSpPr>
              <a:spLocks/>
            </p:cNvSpPr>
            <p:nvPr/>
          </p:nvSpPr>
          <p:spPr bwMode="auto">
            <a:xfrm>
              <a:off x="1024" y="2438"/>
              <a:ext cx="0" cy="417"/>
            </a:xfrm>
            <a:custGeom>
              <a:avLst/>
              <a:gdLst>
                <a:gd name="T0" fmla="*/ 0 w 1"/>
                <a:gd name="T1" fmla="*/ 0 h 837"/>
                <a:gd name="T2" fmla="*/ 0 w 1"/>
                <a:gd name="T3" fmla="*/ 0 h 837"/>
                <a:gd name="T4" fmla="*/ 0 60000 65536"/>
                <a:gd name="T5" fmla="*/ 0 60000 65536"/>
                <a:gd name="T6" fmla="*/ 0 w 1"/>
                <a:gd name="T7" fmla="*/ 0 h 837"/>
                <a:gd name="T8" fmla="*/ 0 w 1"/>
                <a:gd name="T9" fmla="*/ 837 h 837"/>
              </a:gdLst>
              <a:ahLst/>
              <a:cxnLst>
                <a:cxn ang="T4">
                  <a:pos x="T0" y="T1"/>
                </a:cxn>
                <a:cxn ang="T5">
                  <a:pos x="T2" y="T3"/>
                </a:cxn>
              </a:cxnLst>
              <a:rect l="T6" t="T7" r="T8" b="T9"/>
              <a:pathLst>
                <a:path w="1" h="837">
                  <a:moveTo>
                    <a:pt x="0" y="0"/>
                  </a:moveTo>
                  <a:lnTo>
                    <a:pt x="0" y="837"/>
                  </a:lnTo>
                </a:path>
              </a:pathLst>
            </a:custGeom>
            <a:noFill/>
            <a:ln w="9525">
              <a:solidFill>
                <a:srgbClr val="FFFF00"/>
              </a:solidFill>
              <a:round/>
              <a:headEnd/>
              <a:tailEnd type="triangle" w="med" len="med"/>
            </a:ln>
          </p:spPr>
          <p:txBody>
            <a:bodyPr/>
            <a:lstStyle/>
            <a:p>
              <a:endParaRPr lang="zh-TW" altLang="en-US"/>
            </a:p>
          </p:txBody>
        </p:sp>
        <p:sp>
          <p:nvSpPr>
            <p:cNvPr id="479289" name="Freeform 52"/>
            <p:cNvSpPr>
              <a:spLocks/>
            </p:cNvSpPr>
            <p:nvPr/>
          </p:nvSpPr>
          <p:spPr bwMode="auto">
            <a:xfrm>
              <a:off x="1908" y="2438"/>
              <a:ext cx="1" cy="417"/>
            </a:xfrm>
            <a:custGeom>
              <a:avLst/>
              <a:gdLst>
                <a:gd name="T0" fmla="*/ 0 w 1"/>
                <a:gd name="T1" fmla="*/ 0 h 837"/>
                <a:gd name="T2" fmla="*/ 0 w 1"/>
                <a:gd name="T3" fmla="*/ 0 h 837"/>
                <a:gd name="T4" fmla="*/ 0 60000 65536"/>
                <a:gd name="T5" fmla="*/ 0 60000 65536"/>
                <a:gd name="T6" fmla="*/ 0 w 1"/>
                <a:gd name="T7" fmla="*/ 0 h 837"/>
                <a:gd name="T8" fmla="*/ 1 w 1"/>
                <a:gd name="T9" fmla="*/ 837 h 837"/>
              </a:gdLst>
              <a:ahLst/>
              <a:cxnLst>
                <a:cxn ang="T4">
                  <a:pos x="T0" y="T1"/>
                </a:cxn>
                <a:cxn ang="T5">
                  <a:pos x="T2" y="T3"/>
                </a:cxn>
              </a:cxnLst>
              <a:rect l="T6" t="T7" r="T8" b="T9"/>
              <a:pathLst>
                <a:path w="1" h="837">
                  <a:moveTo>
                    <a:pt x="0" y="0"/>
                  </a:moveTo>
                  <a:lnTo>
                    <a:pt x="0" y="837"/>
                  </a:lnTo>
                </a:path>
              </a:pathLst>
            </a:custGeom>
            <a:noFill/>
            <a:ln w="9525">
              <a:solidFill>
                <a:srgbClr val="FFFF00"/>
              </a:solidFill>
              <a:round/>
              <a:headEnd/>
              <a:tailEnd type="triangle" w="med" len="med"/>
            </a:ln>
          </p:spPr>
          <p:txBody>
            <a:bodyPr/>
            <a:lstStyle/>
            <a:p>
              <a:endParaRPr lang="zh-TW" altLang="en-US"/>
            </a:p>
          </p:txBody>
        </p:sp>
        <p:sp>
          <p:nvSpPr>
            <p:cNvPr id="479290" name="Freeform 53"/>
            <p:cNvSpPr>
              <a:spLocks/>
            </p:cNvSpPr>
            <p:nvPr/>
          </p:nvSpPr>
          <p:spPr bwMode="auto">
            <a:xfrm>
              <a:off x="1120" y="2421"/>
              <a:ext cx="1" cy="434"/>
            </a:xfrm>
            <a:custGeom>
              <a:avLst/>
              <a:gdLst>
                <a:gd name="T0" fmla="*/ 0 w 1"/>
                <a:gd name="T1" fmla="*/ 0 h 870"/>
                <a:gd name="T2" fmla="*/ 0 w 1"/>
                <a:gd name="T3" fmla="*/ 0 h 870"/>
                <a:gd name="T4" fmla="*/ 0 60000 65536"/>
                <a:gd name="T5" fmla="*/ 0 60000 65536"/>
                <a:gd name="T6" fmla="*/ 0 w 1"/>
                <a:gd name="T7" fmla="*/ 0 h 870"/>
                <a:gd name="T8" fmla="*/ 1 w 1"/>
                <a:gd name="T9" fmla="*/ 870 h 870"/>
              </a:gdLst>
              <a:ahLst/>
              <a:cxnLst>
                <a:cxn ang="T4">
                  <a:pos x="T0" y="T1"/>
                </a:cxn>
                <a:cxn ang="T5">
                  <a:pos x="T2" y="T3"/>
                </a:cxn>
              </a:cxnLst>
              <a:rect l="T6" t="T7" r="T8" b="T9"/>
              <a:pathLst>
                <a:path w="1" h="870">
                  <a:moveTo>
                    <a:pt x="0" y="870"/>
                  </a:moveTo>
                  <a:lnTo>
                    <a:pt x="0" y="0"/>
                  </a:lnTo>
                </a:path>
              </a:pathLst>
            </a:custGeom>
            <a:noFill/>
            <a:ln w="9525">
              <a:solidFill>
                <a:srgbClr val="FFFF00"/>
              </a:solidFill>
              <a:round/>
              <a:headEnd/>
              <a:tailEnd type="triangle" w="med" len="med"/>
            </a:ln>
          </p:spPr>
          <p:txBody>
            <a:bodyPr/>
            <a:lstStyle/>
            <a:p>
              <a:endParaRPr lang="zh-TW" altLang="en-US"/>
            </a:p>
          </p:txBody>
        </p:sp>
        <p:sp>
          <p:nvSpPr>
            <p:cNvPr id="479291" name="Freeform 54"/>
            <p:cNvSpPr>
              <a:spLocks/>
            </p:cNvSpPr>
            <p:nvPr/>
          </p:nvSpPr>
          <p:spPr bwMode="auto">
            <a:xfrm>
              <a:off x="1985" y="2429"/>
              <a:ext cx="1" cy="426"/>
            </a:xfrm>
            <a:custGeom>
              <a:avLst/>
              <a:gdLst>
                <a:gd name="T0" fmla="*/ 0 w 1"/>
                <a:gd name="T1" fmla="*/ 0 h 854"/>
                <a:gd name="T2" fmla="*/ 0 w 1"/>
                <a:gd name="T3" fmla="*/ 0 h 854"/>
                <a:gd name="T4" fmla="*/ 0 60000 65536"/>
                <a:gd name="T5" fmla="*/ 0 60000 65536"/>
                <a:gd name="T6" fmla="*/ 0 w 1"/>
                <a:gd name="T7" fmla="*/ 0 h 854"/>
                <a:gd name="T8" fmla="*/ 1 w 1"/>
                <a:gd name="T9" fmla="*/ 854 h 854"/>
              </a:gdLst>
              <a:ahLst/>
              <a:cxnLst>
                <a:cxn ang="T4">
                  <a:pos x="T0" y="T1"/>
                </a:cxn>
                <a:cxn ang="T5">
                  <a:pos x="T2" y="T3"/>
                </a:cxn>
              </a:cxnLst>
              <a:rect l="T6" t="T7" r="T8" b="T9"/>
              <a:pathLst>
                <a:path w="1" h="854">
                  <a:moveTo>
                    <a:pt x="0" y="854"/>
                  </a:moveTo>
                  <a:lnTo>
                    <a:pt x="0" y="0"/>
                  </a:lnTo>
                </a:path>
              </a:pathLst>
            </a:custGeom>
            <a:noFill/>
            <a:ln w="9525">
              <a:solidFill>
                <a:srgbClr val="FFFF00"/>
              </a:solidFill>
              <a:round/>
              <a:headEnd/>
              <a:tailEnd type="triangle" w="med" len="med"/>
            </a:ln>
          </p:spPr>
          <p:txBody>
            <a:bodyPr/>
            <a:lstStyle/>
            <a:p>
              <a:endParaRPr lang="zh-TW" altLang="en-US"/>
            </a:p>
          </p:txBody>
        </p:sp>
        <p:sp>
          <p:nvSpPr>
            <p:cNvPr id="479292" name="Text Box 55"/>
            <p:cNvSpPr txBox="1">
              <a:spLocks noChangeArrowheads="1"/>
            </p:cNvSpPr>
            <p:nvPr/>
          </p:nvSpPr>
          <p:spPr bwMode="auto">
            <a:xfrm>
              <a:off x="768" y="2537"/>
              <a:ext cx="1441" cy="215"/>
            </a:xfrm>
            <a:prstGeom prst="rect">
              <a:avLst/>
            </a:prstGeom>
            <a:noFill/>
            <a:ln w="9525">
              <a:no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　組織雙環路學習</a:t>
              </a:r>
            </a:p>
          </p:txBody>
        </p:sp>
        <p:sp>
          <p:nvSpPr>
            <p:cNvPr id="479293" name="Text Box 56"/>
            <p:cNvSpPr txBox="1">
              <a:spLocks noChangeArrowheads="1"/>
            </p:cNvSpPr>
            <p:nvPr/>
          </p:nvSpPr>
          <p:spPr bwMode="auto">
            <a:xfrm>
              <a:off x="4082" y="3137"/>
              <a:ext cx="721" cy="215"/>
            </a:xfrm>
            <a:prstGeom prst="rect">
              <a:avLst/>
            </a:prstGeom>
            <a:solidFill>
              <a:schemeClr val="bg1"/>
            </a:solidFill>
            <a:ln w="9525">
              <a:solidFill>
                <a:srgbClr val="FFFF00"/>
              </a:solidFill>
              <a:miter lim="800000"/>
              <a:headEnd/>
              <a:tailEnd/>
            </a:ln>
          </p:spPr>
          <p:txBody>
            <a:bodyPr lIns="0" tIns="0" rIns="0" bIns="0"/>
            <a:lstStyle/>
            <a:p>
              <a:pPr algn="ctr"/>
              <a:r>
                <a:rPr lang="zh-TW" altLang="en-US" sz="1200">
                  <a:solidFill>
                    <a:srgbClr val="FFFF00"/>
                  </a:solidFill>
                  <a:latin typeface="Times New Roman" pitchFamily="18" charset="0"/>
                  <a:ea typeface="標楷體" pitchFamily="65" charset="-120"/>
                </a:rPr>
                <a:t>組織行動</a:t>
              </a:r>
            </a:p>
          </p:txBody>
        </p:sp>
        <p:sp>
          <p:nvSpPr>
            <p:cNvPr id="479294" name="Freeform 57"/>
            <p:cNvSpPr>
              <a:spLocks/>
            </p:cNvSpPr>
            <p:nvPr/>
          </p:nvSpPr>
          <p:spPr bwMode="auto">
            <a:xfrm>
              <a:off x="2496" y="3247"/>
              <a:ext cx="1585" cy="0"/>
            </a:xfrm>
            <a:custGeom>
              <a:avLst/>
              <a:gdLst>
                <a:gd name="T0" fmla="*/ 0 w 2760"/>
                <a:gd name="T1" fmla="*/ 0 h 1"/>
                <a:gd name="T2" fmla="*/ 11 w 2760"/>
                <a:gd name="T3" fmla="*/ 0 h 1"/>
                <a:gd name="T4" fmla="*/ 0 60000 65536"/>
                <a:gd name="T5" fmla="*/ 0 60000 65536"/>
                <a:gd name="T6" fmla="*/ 0 w 2760"/>
                <a:gd name="T7" fmla="*/ 0 h 1"/>
                <a:gd name="T8" fmla="*/ 2760 w 2760"/>
                <a:gd name="T9" fmla="*/ 0 h 1"/>
              </a:gdLst>
              <a:ahLst/>
              <a:cxnLst>
                <a:cxn ang="T4">
                  <a:pos x="T0" y="T1"/>
                </a:cxn>
                <a:cxn ang="T5">
                  <a:pos x="T2" y="T3"/>
                </a:cxn>
              </a:cxnLst>
              <a:rect l="T6" t="T7" r="T8" b="T9"/>
              <a:pathLst>
                <a:path w="2760" h="1">
                  <a:moveTo>
                    <a:pt x="0" y="0"/>
                  </a:moveTo>
                  <a:lnTo>
                    <a:pt x="2760" y="0"/>
                  </a:lnTo>
                </a:path>
              </a:pathLst>
            </a:custGeom>
            <a:noFill/>
            <a:ln w="9525">
              <a:solidFill>
                <a:srgbClr val="FFFF00"/>
              </a:solidFill>
              <a:round/>
              <a:headEnd/>
              <a:tailEnd type="triangle" w="med" len="med"/>
            </a:ln>
          </p:spPr>
          <p:txBody>
            <a:bodyPr/>
            <a:lstStyle/>
            <a:p>
              <a:endParaRPr lang="zh-TW" altLang="en-US"/>
            </a:p>
          </p:txBody>
        </p:sp>
        <p:sp>
          <p:nvSpPr>
            <p:cNvPr id="479295" name="Freeform 58"/>
            <p:cNvSpPr>
              <a:spLocks/>
            </p:cNvSpPr>
            <p:nvPr/>
          </p:nvSpPr>
          <p:spPr bwMode="auto">
            <a:xfrm>
              <a:off x="4442" y="2313"/>
              <a:ext cx="1" cy="821"/>
            </a:xfrm>
            <a:custGeom>
              <a:avLst/>
              <a:gdLst>
                <a:gd name="T0" fmla="*/ 0 w 1"/>
                <a:gd name="T1" fmla="*/ 1 h 1650"/>
                <a:gd name="T2" fmla="*/ 0 w 1"/>
                <a:gd name="T3" fmla="*/ 0 h 1650"/>
                <a:gd name="T4" fmla="*/ 0 60000 65536"/>
                <a:gd name="T5" fmla="*/ 0 60000 65536"/>
                <a:gd name="T6" fmla="*/ 0 w 1"/>
                <a:gd name="T7" fmla="*/ 0 h 1650"/>
                <a:gd name="T8" fmla="*/ 1 w 1"/>
                <a:gd name="T9" fmla="*/ 1650 h 1650"/>
              </a:gdLst>
              <a:ahLst/>
              <a:cxnLst>
                <a:cxn ang="T4">
                  <a:pos x="T0" y="T1"/>
                </a:cxn>
                <a:cxn ang="T5">
                  <a:pos x="T2" y="T3"/>
                </a:cxn>
              </a:cxnLst>
              <a:rect l="T6" t="T7" r="T8" b="T9"/>
              <a:pathLst>
                <a:path w="1" h="1650">
                  <a:moveTo>
                    <a:pt x="0" y="1650"/>
                  </a:moveTo>
                  <a:lnTo>
                    <a:pt x="0" y="0"/>
                  </a:lnTo>
                </a:path>
              </a:pathLst>
            </a:custGeom>
            <a:noFill/>
            <a:ln w="9525">
              <a:solidFill>
                <a:srgbClr val="FFFF00"/>
              </a:solidFill>
              <a:round/>
              <a:headEnd type="triangle" w="med" len="med"/>
              <a:tailEnd/>
            </a:ln>
          </p:spPr>
          <p:txBody>
            <a:bodyPr/>
            <a:lstStyle/>
            <a:p>
              <a:endParaRPr lang="zh-TW" altLang="en-US"/>
            </a:p>
          </p:txBody>
        </p:sp>
        <p:sp>
          <p:nvSpPr>
            <p:cNvPr id="479296" name="Text Box 59"/>
            <p:cNvSpPr txBox="1">
              <a:spLocks noChangeArrowheads="1"/>
            </p:cNvSpPr>
            <p:nvPr/>
          </p:nvSpPr>
          <p:spPr bwMode="auto">
            <a:xfrm>
              <a:off x="3074" y="3075"/>
              <a:ext cx="1008" cy="215"/>
            </a:xfrm>
            <a:prstGeom prst="rect">
              <a:avLst/>
            </a:prstGeom>
            <a:noFill/>
            <a:ln w="9525">
              <a:noFill/>
              <a:miter lim="800000"/>
              <a:headEnd/>
              <a:tailEnd/>
            </a:ln>
          </p:spPr>
          <p:txBody>
            <a:bodyPr lIns="0" tIns="0" rIns="0" bIns="0"/>
            <a:lstStyle/>
            <a:p>
              <a:r>
                <a:rPr lang="zh-TW" altLang="en-US" sz="1200">
                  <a:solidFill>
                    <a:srgbClr val="FFFF00"/>
                  </a:solidFill>
                  <a:latin typeface="Times New Roman" pitchFamily="18" charset="0"/>
                  <a:ea typeface="標楷體" pitchFamily="65" charset="-120"/>
                </a:rPr>
                <a:t>雙環路學習</a:t>
              </a:r>
            </a:p>
          </p:txBody>
        </p:sp>
        <p:sp>
          <p:nvSpPr>
            <p:cNvPr id="479297" name="Text Box 60"/>
            <p:cNvSpPr txBox="1">
              <a:spLocks noChangeArrowheads="1"/>
            </p:cNvSpPr>
            <p:nvPr/>
          </p:nvSpPr>
          <p:spPr bwMode="auto">
            <a:xfrm>
              <a:off x="3938" y="2664"/>
              <a:ext cx="1009" cy="215"/>
            </a:xfrm>
            <a:prstGeom prst="rect">
              <a:avLst/>
            </a:prstGeom>
            <a:noFill/>
            <a:ln w="9525">
              <a:noFill/>
              <a:miter lim="800000"/>
              <a:headEnd/>
              <a:tailEnd/>
            </a:ln>
          </p:spPr>
          <p:txBody>
            <a:bodyPr lIns="0" tIns="0" rIns="0" bIns="0"/>
            <a:lstStyle/>
            <a:p>
              <a:r>
                <a:rPr lang="zh-TW" altLang="en-US" sz="1200">
                  <a:solidFill>
                    <a:srgbClr val="FFFF00"/>
                  </a:solidFill>
                  <a:latin typeface="Times New Roman" pitchFamily="18" charset="0"/>
                  <a:ea typeface="標楷體" pitchFamily="65" charset="-120"/>
                </a:rPr>
                <a:t>　組織的單環路學習</a:t>
              </a:r>
            </a:p>
          </p:txBody>
        </p:sp>
        <p:sp>
          <p:nvSpPr>
            <p:cNvPr id="479298" name="Freeform 61"/>
            <p:cNvSpPr>
              <a:spLocks/>
            </p:cNvSpPr>
            <p:nvPr/>
          </p:nvSpPr>
          <p:spPr bwMode="auto">
            <a:xfrm>
              <a:off x="4804" y="1244"/>
              <a:ext cx="284" cy="2003"/>
            </a:xfrm>
            <a:custGeom>
              <a:avLst/>
              <a:gdLst>
                <a:gd name="T0" fmla="*/ 0 w 495"/>
                <a:gd name="T1" fmla="*/ 3 h 4020"/>
                <a:gd name="T2" fmla="*/ 2 w 495"/>
                <a:gd name="T3" fmla="*/ 3 h 4020"/>
                <a:gd name="T4" fmla="*/ 2 w 495"/>
                <a:gd name="T5" fmla="*/ 0 h 4020"/>
                <a:gd name="T6" fmla="*/ 1 w 495"/>
                <a:gd name="T7" fmla="*/ 0 h 4020"/>
                <a:gd name="T8" fmla="*/ 0 60000 65536"/>
                <a:gd name="T9" fmla="*/ 0 60000 65536"/>
                <a:gd name="T10" fmla="*/ 0 60000 65536"/>
                <a:gd name="T11" fmla="*/ 0 60000 65536"/>
                <a:gd name="T12" fmla="*/ 0 w 495"/>
                <a:gd name="T13" fmla="*/ 0 h 4020"/>
                <a:gd name="T14" fmla="*/ 495 w 495"/>
                <a:gd name="T15" fmla="*/ 4020 h 4020"/>
              </a:gdLst>
              <a:ahLst/>
              <a:cxnLst>
                <a:cxn ang="T8">
                  <a:pos x="T0" y="T1"/>
                </a:cxn>
                <a:cxn ang="T9">
                  <a:pos x="T2" y="T3"/>
                </a:cxn>
                <a:cxn ang="T10">
                  <a:pos x="T4" y="T5"/>
                </a:cxn>
                <a:cxn ang="T11">
                  <a:pos x="T6" y="T7"/>
                </a:cxn>
              </a:cxnLst>
              <a:rect l="T12" t="T13" r="T14" b="T15"/>
              <a:pathLst>
                <a:path w="495" h="4020">
                  <a:moveTo>
                    <a:pt x="0" y="4020"/>
                  </a:moveTo>
                  <a:lnTo>
                    <a:pt x="495" y="4020"/>
                  </a:lnTo>
                  <a:lnTo>
                    <a:pt x="491" y="0"/>
                  </a:lnTo>
                  <a:lnTo>
                    <a:pt x="6" y="0"/>
                  </a:lnTo>
                </a:path>
              </a:pathLst>
            </a:custGeom>
            <a:noFill/>
            <a:ln w="9525">
              <a:solidFill>
                <a:srgbClr val="FFFF00"/>
              </a:solidFill>
              <a:round/>
              <a:headEnd/>
              <a:tailEnd type="triangle" w="med" len="med"/>
            </a:ln>
          </p:spPr>
          <p:txBody>
            <a:bodyPr/>
            <a:lstStyle/>
            <a:p>
              <a:endParaRPr lang="zh-TW" altLang="en-US"/>
            </a:p>
          </p:txBody>
        </p:sp>
        <p:sp>
          <p:nvSpPr>
            <p:cNvPr id="479299" name="Text Box 62"/>
            <p:cNvSpPr txBox="1">
              <a:spLocks noChangeArrowheads="1"/>
            </p:cNvSpPr>
            <p:nvPr/>
          </p:nvSpPr>
          <p:spPr bwMode="auto">
            <a:xfrm>
              <a:off x="960" y="3600"/>
              <a:ext cx="3984" cy="288"/>
            </a:xfrm>
            <a:prstGeom prst="rect">
              <a:avLst/>
            </a:prstGeom>
            <a:noFill/>
            <a:ln w="9525">
              <a:noFill/>
              <a:miter lim="800000"/>
              <a:headEnd/>
              <a:tailEnd/>
            </a:ln>
          </p:spPr>
          <p:txBody>
            <a:bodyPr>
              <a:spAutoFit/>
            </a:bodyPr>
            <a:lstStyle/>
            <a:p>
              <a:pPr algn="ctr">
                <a:spcBef>
                  <a:spcPct val="50000"/>
                </a:spcBef>
              </a:pPr>
              <a:r>
                <a:rPr lang="zh-TW" altLang="en-US" sz="2400" dirty="0">
                  <a:solidFill>
                    <a:srgbClr val="FFFF00"/>
                  </a:solidFill>
                  <a:latin typeface="Times New Roman" pitchFamily="18" charset="0"/>
                  <a:ea typeface="標楷體" pitchFamily="65" charset="-120"/>
                </a:rPr>
                <a:t>（資料來源：</a:t>
              </a:r>
              <a:r>
                <a:rPr lang="en-US" altLang="zh-TW" sz="2400" dirty="0">
                  <a:solidFill>
                    <a:srgbClr val="FFFF00"/>
                  </a:solidFill>
                  <a:latin typeface="Times New Roman" pitchFamily="18" charset="0"/>
                  <a:ea typeface="標楷體" pitchFamily="65" charset="-120"/>
                </a:rPr>
                <a:t>Kim, 1993</a:t>
              </a:r>
              <a:r>
                <a:rPr lang="zh-TW" altLang="en-US" sz="2400" dirty="0">
                  <a:solidFill>
                    <a:srgbClr val="FFFF00"/>
                  </a:solidFill>
                  <a:latin typeface="Times New Roman" pitchFamily="18" charset="0"/>
                  <a:ea typeface="標楷體" pitchFamily="65" charset="-120"/>
                </a:rPr>
                <a:t>）</a:t>
              </a:r>
              <a:endParaRPr lang="zh-TW" altLang="en-US" sz="2400" dirty="0">
                <a:latin typeface="Times New Roman" pitchFamily="18" charset="0"/>
                <a:ea typeface="標楷體" pitchFamily="65" charset="-120"/>
              </a:endParaRPr>
            </a:p>
          </p:txBody>
        </p:sp>
      </p:grpSp>
      <p:sp>
        <p:nvSpPr>
          <p:cNvPr id="502847" name="Rectangle 63"/>
          <p:cNvSpPr>
            <a:spLocks noChangeArrowheads="1"/>
          </p:cNvSpPr>
          <p:nvPr/>
        </p:nvSpPr>
        <p:spPr bwMode="auto">
          <a:xfrm>
            <a:off x="3581400" y="1143000"/>
            <a:ext cx="4114800" cy="2895600"/>
          </a:xfrm>
          <a:prstGeom prst="rect">
            <a:avLst/>
          </a:prstGeom>
          <a:noFill/>
          <a:ln w="38100">
            <a:solidFill>
              <a:srgbClr val="FF3300"/>
            </a:solidFill>
            <a:prstDash val="sysDot"/>
            <a:miter lim="800000"/>
            <a:headEnd/>
            <a:tailEnd/>
          </a:ln>
        </p:spPr>
        <p:txBody>
          <a:bodyPr wrap="none" anchor="ctr"/>
          <a:lstStyle/>
          <a:p>
            <a:endParaRPr lang="zh-TW" altLang="en-US"/>
          </a:p>
        </p:txBody>
      </p:sp>
      <p:sp>
        <p:nvSpPr>
          <p:cNvPr id="502848" name="Rectangle 64"/>
          <p:cNvSpPr>
            <a:spLocks noChangeArrowheads="1"/>
          </p:cNvSpPr>
          <p:nvPr/>
        </p:nvSpPr>
        <p:spPr bwMode="auto">
          <a:xfrm>
            <a:off x="533400" y="1066800"/>
            <a:ext cx="7162800" cy="3048000"/>
          </a:xfrm>
          <a:prstGeom prst="rect">
            <a:avLst/>
          </a:prstGeom>
          <a:noFill/>
          <a:ln w="38100">
            <a:solidFill>
              <a:srgbClr val="66FFFF"/>
            </a:solidFill>
            <a:prstDash val="sysDot"/>
            <a:miter lim="800000"/>
            <a:headEnd/>
            <a:tailEnd/>
          </a:ln>
        </p:spPr>
        <p:txBody>
          <a:bodyPr wrap="none" anchor="ctr"/>
          <a:lstStyle/>
          <a:p>
            <a:endParaRPr lang="zh-TW" altLang="en-US"/>
          </a:p>
        </p:txBody>
      </p:sp>
      <p:pic>
        <p:nvPicPr>
          <p:cNvPr id="479240" name="Picture 68" descr="j0303436"/>
          <p:cNvPicPr>
            <a:picLocks noGrp="1" noChangeAspect="1" noChangeArrowheads="1" noCrop="1"/>
          </p:cNvPicPr>
          <p:nvPr>
            <p:ph idx="1"/>
          </p:nvPr>
        </p:nvPicPr>
        <p:blipFill>
          <a:blip r:embed="rId2"/>
          <a:srcRect/>
          <a:stretch>
            <a:fillRect/>
          </a:stretch>
        </p:blipFill>
        <p:spPr>
          <a:xfrm>
            <a:off x="7902575" y="5454650"/>
            <a:ext cx="1009650" cy="10191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02847"/>
                                        </p:tgtEl>
                                        <p:attrNameLst>
                                          <p:attrName>style.visibility</p:attrName>
                                        </p:attrNameLst>
                                      </p:cBhvr>
                                      <p:to>
                                        <p:strVal val="visible"/>
                                      </p:to>
                                    </p:set>
                                  </p:childTnLst>
                                  <p:subTnLst>
                                    <p:set>
                                      <p:cBhvr override="childStyle">
                                        <p:cTn dur="1" fill="hold" display="0" masterRel="nextClick" afterEffect="1"/>
                                        <p:tgtEl>
                                          <p:spTgt spid="50284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02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47" grpId="0" animBg="1"/>
      <p:bldP spid="5028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427305AD-228D-4B83-B165-636ABA5D7FF1}" type="slidenum">
              <a:rPr lang="en-US" altLang="zh-TW"/>
              <a:pPr>
                <a:defRPr/>
              </a:pPr>
              <a:t>12</a:t>
            </a:fld>
            <a:endParaRPr lang="en-US" altLang="zh-TW"/>
          </a:p>
        </p:txBody>
      </p:sp>
      <p:sp>
        <p:nvSpPr>
          <p:cNvPr id="293890" name="Rectangle 2"/>
          <p:cNvSpPr>
            <a:spLocks noGrp="1" noChangeArrowheads="1"/>
          </p:cNvSpPr>
          <p:nvPr>
            <p:ph type="title"/>
          </p:nvPr>
        </p:nvSpPr>
        <p:spPr>
          <a:xfrm>
            <a:off x="476250" y="188913"/>
            <a:ext cx="8229600" cy="1143000"/>
          </a:xfrm>
        </p:spPr>
        <p:txBody>
          <a:bodyPr/>
          <a:lstStyle/>
          <a:p>
            <a:pPr eaLnBrk="1" hangingPunct="1">
              <a:defRPr/>
            </a:pPr>
            <a:r>
              <a:rPr lang="zh-TW" altLang="en-US" smtClean="0"/>
              <a:t>心智模式：常規與框架</a:t>
            </a:r>
          </a:p>
        </p:txBody>
      </p:sp>
      <p:sp>
        <p:nvSpPr>
          <p:cNvPr id="293891" name="Text Box 3"/>
          <p:cNvSpPr txBox="1">
            <a:spLocks noChangeArrowheads="1"/>
          </p:cNvSpPr>
          <p:nvPr/>
        </p:nvSpPr>
        <p:spPr bwMode="auto">
          <a:xfrm>
            <a:off x="1143000" y="1751013"/>
            <a:ext cx="6991350" cy="1747837"/>
          </a:xfrm>
          <a:prstGeom prst="rect">
            <a:avLst/>
          </a:prstGeom>
          <a:noFill/>
          <a:ln w="12700" cap="sq">
            <a:noFill/>
            <a:miter lim="800000"/>
            <a:headEnd type="none" w="sm" len="sm"/>
            <a:tailEnd type="none" w="sm" len="sm"/>
          </a:ln>
        </p:spPr>
        <p:txBody>
          <a:bodyPr wrap="none">
            <a:spAutoFit/>
          </a:bodyPr>
          <a:lstStyle/>
          <a:p>
            <a:pPr>
              <a:spcBef>
                <a:spcPct val="20000"/>
              </a:spcBef>
              <a:buFontTx/>
              <a:buChar char="•"/>
            </a:pPr>
            <a:r>
              <a:rPr lang="en-US" altLang="zh-TW" sz="3200">
                <a:latin typeface="Times New Roman" pitchFamily="18" charset="0"/>
                <a:ea typeface="標楷體" pitchFamily="65" charset="-120"/>
              </a:rPr>
              <a:t> </a:t>
            </a:r>
            <a:r>
              <a:rPr lang="zh-TW" altLang="en-US" sz="3200">
                <a:solidFill>
                  <a:schemeClr val="hlink"/>
                </a:solidFill>
                <a:latin typeface="Times New Roman" pitchFamily="18" charset="0"/>
                <a:ea typeface="標楷體" pitchFamily="65" charset="-120"/>
              </a:rPr>
              <a:t>常規</a:t>
            </a:r>
            <a:r>
              <a:rPr lang="zh-TW" altLang="en-US" sz="3200">
                <a:latin typeface="Times New Roman" pitchFamily="18" charset="0"/>
                <a:ea typeface="標楷體" pitchFamily="65" charset="-120"/>
              </a:rPr>
              <a:t>是一個人的行為或行動的潛意識</a:t>
            </a:r>
          </a:p>
          <a:p>
            <a:pPr>
              <a:spcBef>
                <a:spcPct val="20000"/>
              </a:spcBef>
            </a:pPr>
            <a:r>
              <a:rPr lang="zh-TW" altLang="en-US" sz="3200">
                <a:latin typeface="Times New Roman" pitchFamily="18" charset="0"/>
                <a:ea typeface="標楷體" pitchFamily="65" charset="-120"/>
              </a:rPr>
              <a:t>   準則。例如半夜開車遇紅燈時，一般</a:t>
            </a:r>
          </a:p>
          <a:p>
            <a:pPr>
              <a:spcBef>
                <a:spcPct val="20000"/>
              </a:spcBef>
            </a:pPr>
            <a:r>
              <a:rPr lang="zh-TW" altLang="en-US" sz="3200">
                <a:latin typeface="Times New Roman" pitchFamily="18" charset="0"/>
                <a:ea typeface="標楷體" pitchFamily="65" charset="-120"/>
              </a:rPr>
              <a:t>   人會自動停下來。</a:t>
            </a:r>
          </a:p>
        </p:txBody>
      </p:sp>
      <p:sp>
        <p:nvSpPr>
          <p:cNvPr id="293892" name="Text Box 4"/>
          <p:cNvSpPr txBox="1">
            <a:spLocks noChangeArrowheads="1"/>
          </p:cNvSpPr>
          <p:nvPr/>
        </p:nvSpPr>
        <p:spPr bwMode="auto">
          <a:xfrm>
            <a:off x="1143000" y="3733800"/>
            <a:ext cx="6991350" cy="1747838"/>
          </a:xfrm>
          <a:prstGeom prst="rect">
            <a:avLst/>
          </a:prstGeom>
          <a:noFill/>
          <a:ln w="12700" cap="sq">
            <a:noFill/>
            <a:miter lim="800000"/>
            <a:headEnd type="none" w="sm" len="sm"/>
            <a:tailEnd type="none" w="sm" len="sm"/>
          </a:ln>
        </p:spPr>
        <p:txBody>
          <a:bodyPr wrap="none">
            <a:spAutoFit/>
          </a:bodyPr>
          <a:lstStyle/>
          <a:p>
            <a:pPr>
              <a:spcBef>
                <a:spcPct val="20000"/>
              </a:spcBef>
              <a:buFontTx/>
              <a:buChar char="•"/>
            </a:pPr>
            <a:r>
              <a:rPr lang="en-US" altLang="zh-TW" sz="3200">
                <a:latin typeface="Times New Roman" pitchFamily="18" charset="0"/>
                <a:ea typeface="標楷體" pitchFamily="65" charset="-120"/>
              </a:rPr>
              <a:t> </a:t>
            </a:r>
            <a:r>
              <a:rPr lang="zh-TW" altLang="en-US" sz="3200">
                <a:solidFill>
                  <a:schemeClr val="hlink"/>
                </a:solidFill>
                <a:latin typeface="Times New Roman" pitchFamily="18" charset="0"/>
                <a:ea typeface="標楷體" pitchFamily="65" charset="-120"/>
              </a:rPr>
              <a:t>框架</a:t>
            </a:r>
            <a:r>
              <a:rPr lang="zh-TW" altLang="en-US" sz="3200">
                <a:latin typeface="Times New Roman" pitchFamily="18" charset="0"/>
                <a:ea typeface="標楷體" pitchFamily="65" charset="-120"/>
              </a:rPr>
              <a:t>是一個人的思考或概念的潛意識</a:t>
            </a:r>
          </a:p>
          <a:p>
            <a:pPr>
              <a:spcBef>
                <a:spcPct val="20000"/>
              </a:spcBef>
            </a:pPr>
            <a:r>
              <a:rPr lang="zh-TW" altLang="en-US" sz="3200">
                <a:latin typeface="Times New Roman" pitchFamily="18" charset="0"/>
                <a:ea typeface="標楷體" pitchFamily="65" charset="-120"/>
              </a:rPr>
              <a:t>   準則。例如企業在設計組織時，功能</a:t>
            </a:r>
          </a:p>
          <a:p>
            <a:pPr>
              <a:spcBef>
                <a:spcPct val="20000"/>
              </a:spcBef>
            </a:pPr>
            <a:r>
              <a:rPr lang="zh-TW" altLang="en-US" sz="3200">
                <a:latin typeface="Times New Roman" pitchFamily="18" charset="0"/>
                <a:ea typeface="標楷體" pitchFamily="65" charset="-120"/>
              </a:rPr>
              <a:t>   式組織結構自然成為選擇。 </a:t>
            </a:r>
          </a:p>
        </p:txBody>
      </p:sp>
      <p:pic>
        <p:nvPicPr>
          <p:cNvPr id="480262" name="Picture 7" descr="j0296993"/>
          <p:cNvPicPr>
            <a:picLocks noGrp="1" noChangeAspect="1" noChangeArrowheads="1" noCrop="1"/>
          </p:cNvPicPr>
          <p:nvPr>
            <p:ph idx="1"/>
          </p:nvPr>
        </p:nvPicPr>
        <p:blipFill>
          <a:blip r:embed="rId2"/>
          <a:srcRect/>
          <a:stretch>
            <a:fillRect/>
          </a:stretch>
        </p:blipFill>
        <p:spPr>
          <a:xfrm>
            <a:off x="7227888" y="4733925"/>
            <a:ext cx="1082675" cy="12176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3891"/>
                                        </p:tgtEl>
                                        <p:attrNameLst>
                                          <p:attrName>style.visibility</p:attrName>
                                        </p:attrNameLst>
                                      </p:cBhvr>
                                      <p:to>
                                        <p:strVal val="visible"/>
                                      </p:to>
                                    </p:set>
                                    <p:anim calcmode="lin" valueType="num">
                                      <p:cBhvr additive="base">
                                        <p:cTn id="7" dur="500" fill="hold"/>
                                        <p:tgtEl>
                                          <p:spTgt spid="293891"/>
                                        </p:tgtEl>
                                        <p:attrNameLst>
                                          <p:attrName>ppt_x</p:attrName>
                                        </p:attrNameLst>
                                      </p:cBhvr>
                                      <p:tavLst>
                                        <p:tav tm="0">
                                          <p:val>
                                            <p:strVal val="1+#ppt_w/2"/>
                                          </p:val>
                                        </p:tav>
                                        <p:tav tm="100000">
                                          <p:val>
                                            <p:strVal val="#ppt_x"/>
                                          </p:val>
                                        </p:tav>
                                      </p:tavLst>
                                    </p:anim>
                                    <p:anim calcmode="lin" valueType="num">
                                      <p:cBhvr additive="base">
                                        <p:cTn id="8" dur="500" fill="hold"/>
                                        <p:tgtEl>
                                          <p:spTgt spid="293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93892"/>
                                        </p:tgtEl>
                                        <p:attrNameLst>
                                          <p:attrName>style.visibility</p:attrName>
                                        </p:attrNameLst>
                                      </p:cBhvr>
                                      <p:to>
                                        <p:strVal val="visible"/>
                                      </p:to>
                                    </p:set>
                                    <p:anim calcmode="lin" valueType="num">
                                      <p:cBhvr additive="base">
                                        <p:cTn id="13" dur="500" fill="hold"/>
                                        <p:tgtEl>
                                          <p:spTgt spid="293892"/>
                                        </p:tgtEl>
                                        <p:attrNameLst>
                                          <p:attrName>ppt_x</p:attrName>
                                        </p:attrNameLst>
                                      </p:cBhvr>
                                      <p:tavLst>
                                        <p:tav tm="0">
                                          <p:val>
                                            <p:strVal val="1+#ppt_w/2"/>
                                          </p:val>
                                        </p:tav>
                                        <p:tav tm="100000">
                                          <p:val>
                                            <p:strVal val="#ppt_x"/>
                                          </p:val>
                                        </p:tav>
                                      </p:tavLst>
                                    </p:anim>
                                    <p:anim calcmode="lin" valueType="num">
                                      <p:cBhvr additive="base">
                                        <p:cTn id="14" dur="500" fill="hold"/>
                                        <p:tgtEl>
                                          <p:spTgt spid="293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autoUpdateAnimBg="0"/>
      <p:bldP spid="29389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3F983808-91DD-4F2C-B5F5-D28C845431D6}" type="slidenum">
              <a:rPr lang="en-US" altLang="zh-TW"/>
              <a:pPr>
                <a:defRPr/>
              </a:pPr>
              <a:t>13</a:t>
            </a:fld>
            <a:endParaRPr lang="en-US" altLang="zh-TW"/>
          </a:p>
        </p:txBody>
      </p:sp>
      <p:sp>
        <p:nvSpPr>
          <p:cNvPr id="1742850" name="Rectangle 2"/>
          <p:cNvSpPr>
            <a:spLocks noGrp="1" noChangeArrowheads="1"/>
          </p:cNvSpPr>
          <p:nvPr>
            <p:ph type="title"/>
          </p:nvPr>
        </p:nvSpPr>
        <p:spPr>
          <a:xfrm>
            <a:off x="476250" y="233363"/>
            <a:ext cx="8229600" cy="1143000"/>
          </a:xfrm>
        </p:spPr>
        <p:txBody>
          <a:bodyPr/>
          <a:lstStyle/>
          <a:p>
            <a:pPr eaLnBrk="1" hangingPunct="1">
              <a:defRPr/>
            </a:pPr>
            <a:r>
              <a:rPr lang="zh-TW" altLang="en-US" smtClean="0"/>
              <a:t>心智模式：常規與框架</a:t>
            </a:r>
          </a:p>
        </p:txBody>
      </p:sp>
      <p:sp>
        <p:nvSpPr>
          <p:cNvPr id="482308" name="Rectangle 3"/>
          <p:cNvSpPr>
            <a:spLocks noGrp="1" noChangeArrowheads="1"/>
          </p:cNvSpPr>
          <p:nvPr>
            <p:ph type="body" idx="1"/>
          </p:nvPr>
        </p:nvSpPr>
        <p:spPr>
          <a:xfrm>
            <a:off x="476250" y="1538288"/>
            <a:ext cx="8229600" cy="4230687"/>
          </a:xfrm>
        </p:spPr>
        <p:txBody>
          <a:bodyPr/>
          <a:lstStyle/>
          <a:p>
            <a:pPr eaLnBrk="1" hangingPunct="1">
              <a:lnSpc>
                <a:spcPct val="90000"/>
              </a:lnSpc>
            </a:pPr>
            <a:r>
              <a:rPr lang="zh-TW" altLang="en-US" sz="2800" dirty="0" smtClean="0"/>
              <a:t>框架可能同時具有正負面功能</a:t>
            </a:r>
            <a:r>
              <a:rPr lang="en-US" altLang="zh-TW" sz="2800" dirty="0" smtClean="0"/>
              <a:t>(Facilitating and constraining)</a:t>
            </a:r>
            <a:r>
              <a:rPr lang="zh-TW" altLang="en-US" sz="2800" dirty="0" smtClean="0"/>
              <a:t>。</a:t>
            </a:r>
          </a:p>
          <a:p>
            <a:pPr eaLnBrk="1" hangingPunct="1">
              <a:lnSpc>
                <a:spcPct val="90000"/>
              </a:lnSpc>
            </a:pPr>
            <a:r>
              <a:rPr lang="zh-TW" altLang="en-US" sz="2800" dirty="0" smtClean="0"/>
              <a:t>所謂正面功能，也就是框架能協助個人或群體了解周遭的資訊，並進而採取某些行動。</a:t>
            </a:r>
          </a:p>
          <a:p>
            <a:pPr eaLnBrk="1" hangingPunct="1">
              <a:lnSpc>
                <a:spcPct val="90000"/>
              </a:lnSpc>
            </a:pPr>
            <a:r>
              <a:rPr lang="zh-TW" altLang="en-US" sz="2800" dirty="0" smtClean="0"/>
              <a:t>然而，若當框架已經僵化，也就是說，框架的持有者不再對框架進行反省的時候，那麼該框架只會使持有者一再強化原有的思考邏輯，扭曲所得到的資訊使得這些資訊能適合</a:t>
            </a:r>
            <a:r>
              <a:rPr lang="en-US" altLang="zh-TW" sz="2800" dirty="0" smtClean="0"/>
              <a:t>(Fit)</a:t>
            </a:r>
            <a:r>
              <a:rPr lang="zh-TW" altLang="en-US" sz="2800" dirty="0" smtClean="0"/>
              <a:t>該框架，是故，其行為也將一再重複而無法學習</a:t>
            </a:r>
            <a:r>
              <a:rPr lang="en-US" altLang="zh-TW" sz="2800" dirty="0" smtClean="0"/>
              <a:t>(</a:t>
            </a:r>
            <a:r>
              <a:rPr lang="en-US" altLang="zh-TW" sz="2800" dirty="0" err="1" smtClean="0"/>
              <a:t>Orlikowski</a:t>
            </a:r>
            <a:r>
              <a:rPr lang="zh-TW" altLang="en-US" sz="2800" dirty="0" smtClean="0"/>
              <a:t>等人，</a:t>
            </a:r>
            <a:r>
              <a:rPr lang="en-US" altLang="zh-TW" sz="2800" dirty="0" smtClean="0"/>
              <a:t>1994)</a:t>
            </a:r>
            <a:r>
              <a:rPr lang="zh-TW" altLang="en-US" sz="2800"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031BB448-F977-4D50-A490-F23F3FE3B64B}" type="slidenum">
              <a:rPr lang="en-US" altLang="zh-TW"/>
              <a:pPr>
                <a:defRPr/>
              </a:pPr>
              <a:t>14</a:t>
            </a:fld>
            <a:endParaRPr lang="en-US" altLang="zh-TW"/>
          </a:p>
        </p:txBody>
      </p:sp>
      <p:pic>
        <p:nvPicPr>
          <p:cNvPr id="483331" name="Picture 5"/>
          <p:cNvPicPr>
            <a:picLocks noGrp="1" noChangeAspect="1" noChangeArrowheads="1"/>
          </p:cNvPicPr>
          <p:nvPr>
            <p:ph idx="1"/>
          </p:nvPr>
        </p:nvPicPr>
        <p:blipFill>
          <a:blip r:embed="rId2"/>
          <a:srcRect/>
          <a:stretch>
            <a:fillRect/>
          </a:stretch>
        </p:blipFill>
        <p:spPr>
          <a:xfrm>
            <a:off x="746125" y="279400"/>
            <a:ext cx="7921625" cy="4800600"/>
          </a:xfrm>
          <a:noFill/>
        </p:spPr>
      </p:pic>
      <p:sp>
        <p:nvSpPr>
          <p:cNvPr id="483332" name="Text Box 8"/>
          <p:cNvSpPr txBox="1">
            <a:spLocks noChangeArrowheads="1"/>
          </p:cNvSpPr>
          <p:nvPr/>
        </p:nvSpPr>
        <p:spPr bwMode="auto">
          <a:xfrm>
            <a:off x="611188" y="5184775"/>
            <a:ext cx="8248650" cy="641350"/>
          </a:xfrm>
          <a:prstGeom prst="rect">
            <a:avLst/>
          </a:prstGeom>
          <a:solidFill>
            <a:schemeClr val="bg2"/>
          </a:solidFill>
          <a:ln w="9525">
            <a:noFill/>
            <a:miter lim="800000"/>
            <a:headEnd/>
            <a:tailEnd/>
          </a:ln>
        </p:spPr>
        <p:txBody>
          <a:bodyPr wrap="none">
            <a:spAutoFit/>
          </a:bodyPr>
          <a:lstStyle/>
          <a:p>
            <a:r>
              <a:rPr lang="en-US" altLang="zh-TW" b="1"/>
              <a:t>Frame: </a:t>
            </a:r>
            <a:r>
              <a:rPr lang="en-US" altLang="zh-TW"/>
              <a:t>Cognitive lens on the world that affects what we see and what it means.</a:t>
            </a:r>
            <a:endParaRPr lang="en-US" altLang="zh-TW" b="1"/>
          </a:p>
          <a:p>
            <a:r>
              <a:rPr lang="en-US" altLang="zh-TW" b="1"/>
              <a:t>Reframing: </a:t>
            </a:r>
            <a:r>
              <a:rPr lang="en-US" altLang="zh-TW"/>
              <a:t>Viewing situations from multiple perspectives.</a:t>
            </a:r>
          </a:p>
        </p:txBody>
      </p:sp>
      <p:sp>
        <p:nvSpPr>
          <p:cNvPr id="483333" name="Rectangle 9"/>
          <p:cNvSpPr>
            <a:spLocks noChangeArrowheads="1"/>
          </p:cNvSpPr>
          <p:nvPr/>
        </p:nvSpPr>
        <p:spPr bwMode="auto">
          <a:xfrm>
            <a:off x="881063" y="6084888"/>
            <a:ext cx="7435850" cy="366712"/>
          </a:xfrm>
          <a:prstGeom prst="rect">
            <a:avLst/>
          </a:prstGeom>
          <a:noFill/>
          <a:ln w="9525">
            <a:noFill/>
            <a:miter lim="800000"/>
            <a:headEnd/>
            <a:tailEnd/>
          </a:ln>
        </p:spPr>
        <p:txBody>
          <a:bodyPr wrap="none">
            <a:spAutoFit/>
          </a:bodyPr>
          <a:lstStyle/>
          <a:p>
            <a:r>
              <a:rPr lang="zh-TW" altLang="en-US">
                <a:solidFill>
                  <a:srgbClr val="FFFF00"/>
                </a:solidFill>
                <a:latin typeface="Times New Roman" pitchFamily="18" charset="0"/>
                <a:ea typeface="標楷體" pitchFamily="65" charset="-120"/>
              </a:rPr>
              <a:t>資料來源：</a:t>
            </a:r>
            <a:r>
              <a:rPr lang="en-US" altLang="zh-TW"/>
              <a:t>2003 by Joan V. Gallos and Jossey-Bass/A Wiley Company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7E6D3274-F90A-485E-B4D1-A2A524C706B6}" type="slidenum">
              <a:rPr lang="en-US" altLang="zh-TW"/>
              <a:pPr>
                <a:defRPr/>
              </a:pPr>
              <a:t>15</a:t>
            </a:fld>
            <a:endParaRPr lang="en-US" altLang="zh-TW"/>
          </a:p>
        </p:txBody>
      </p:sp>
      <p:sp>
        <p:nvSpPr>
          <p:cNvPr id="2122758" name="Rectangle 6"/>
          <p:cNvSpPr>
            <a:spLocks noGrp="1" noChangeArrowheads="1"/>
          </p:cNvSpPr>
          <p:nvPr>
            <p:ph type="title"/>
          </p:nvPr>
        </p:nvSpPr>
        <p:spPr>
          <a:xfrm>
            <a:off x="566738" y="233363"/>
            <a:ext cx="8229600" cy="1143000"/>
          </a:xfrm>
        </p:spPr>
        <p:txBody>
          <a:bodyPr/>
          <a:lstStyle/>
          <a:p>
            <a:pPr algn="l" eaLnBrk="1" hangingPunct="1">
              <a:defRPr/>
            </a:pPr>
            <a:r>
              <a:rPr lang="en-US" altLang="zh-TW" sz="2800" smtClean="0"/>
              <a:t>Interpretative processes are the mechanisms connecting technological frames to</a:t>
            </a:r>
            <a:br>
              <a:rPr lang="en-US" altLang="zh-TW" sz="2800" smtClean="0"/>
            </a:br>
            <a:r>
              <a:rPr lang="en-US" altLang="zh-TW" sz="2800" smtClean="0"/>
              <a:t>outcomes</a:t>
            </a:r>
          </a:p>
        </p:txBody>
      </p:sp>
      <p:pic>
        <p:nvPicPr>
          <p:cNvPr id="484356" name="Picture 5"/>
          <p:cNvPicPr>
            <a:picLocks noGrp="1" noChangeAspect="1" noChangeArrowheads="1"/>
          </p:cNvPicPr>
          <p:nvPr>
            <p:ph idx="1"/>
          </p:nvPr>
        </p:nvPicPr>
        <p:blipFill>
          <a:blip r:embed="rId2"/>
          <a:srcRect/>
          <a:stretch>
            <a:fillRect/>
          </a:stretch>
        </p:blipFill>
        <p:spPr>
          <a:xfrm>
            <a:off x="746125" y="1943100"/>
            <a:ext cx="7858125" cy="3046413"/>
          </a:xfrm>
          <a:noFill/>
        </p:spPr>
      </p:pic>
      <p:sp>
        <p:nvSpPr>
          <p:cNvPr id="484357" name="Rectangle 8"/>
          <p:cNvSpPr>
            <a:spLocks noChangeArrowheads="1"/>
          </p:cNvSpPr>
          <p:nvPr/>
        </p:nvSpPr>
        <p:spPr bwMode="auto">
          <a:xfrm>
            <a:off x="3086100" y="5499100"/>
            <a:ext cx="3676650" cy="366713"/>
          </a:xfrm>
          <a:prstGeom prst="rect">
            <a:avLst/>
          </a:prstGeom>
          <a:noFill/>
          <a:ln w="9525">
            <a:noFill/>
            <a:miter lim="800000"/>
            <a:headEnd/>
            <a:tailEnd/>
          </a:ln>
        </p:spPr>
        <p:txBody>
          <a:bodyPr wrap="none">
            <a:spAutoFit/>
          </a:bodyPr>
          <a:lstStyle/>
          <a:p>
            <a:r>
              <a:rPr lang="zh-TW" altLang="en-US">
                <a:solidFill>
                  <a:srgbClr val="FFFF00"/>
                </a:solidFill>
                <a:latin typeface="Times New Roman" pitchFamily="18" charset="0"/>
                <a:ea typeface="標楷體" pitchFamily="65" charset="-120"/>
              </a:rPr>
              <a:t>資料來源：</a:t>
            </a:r>
            <a:r>
              <a:rPr lang="en-US" altLang="zh-TW">
                <a:latin typeface="Times New Roman" pitchFamily="18" charset="0"/>
                <a:ea typeface="標楷體" pitchFamily="65" charset="-120"/>
              </a:rPr>
              <a:t>Kaplan and Tripsas, 2005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27A3DC69-8205-4953-BBC3-1CB70BB506F8}" type="slidenum">
              <a:rPr lang="en-US" altLang="zh-TW"/>
              <a:pPr>
                <a:defRPr/>
              </a:pPr>
              <a:t>16</a:t>
            </a:fld>
            <a:endParaRPr lang="en-US" altLang="zh-TW"/>
          </a:p>
        </p:txBody>
      </p:sp>
      <p:sp>
        <p:nvSpPr>
          <p:cNvPr id="2125830" name="Rectangle 6"/>
          <p:cNvSpPr>
            <a:spLocks noGrp="1" noChangeArrowheads="1"/>
          </p:cNvSpPr>
          <p:nvPr>
            <p:ph type="title"/>
          </p:nvPr>
        </p:nvSpPr>
        <p:spPr>
          <a:xfrm>
            <a:off x="657225" y="188913"/>
            <a:ext cx="8229600" cy="1143000"/>
          </a:xfrm>
        </p:spPr>
        <p:txBody>
          <a:bodyPr/>
          <a:lstStyle/>
          <a:p>
            <a:pPr algn="l" eaLnBrk="1" hangingPunct="1">
              <a:defRPr/>
            </a:pPr>
            <a:r>
              <a:rPr lang="en-US" altLang="zh-TW" sz="2800" smtClean="0"/>
              <a:t>Interactions of actors</a:t>
            </a:r>
            <a:r>
              <a:rPr lang="en-US" altLang="zh-TW" sz="2800" smtClean="0">
                <a:latin typeface="標楷體"/>
              </a:rPr>
              <a:t>’</a:t>
            </a:r>
            <a:r>
              <a:rPr lang="en-US" altLang="zh-TW" sz="2800" smtClean="0"/>
              <a:t> interpretive processes shape collective frames and technology</a:t>
            </a:r>
            <a:br>
              <a:rPr lang="en-US" altLang="zh-TW" sz="2800" smtClean="0"/>
            </a:br>
            <a:r>
              <a:rPr lang="en-US" altLang="zh-TW" sz="2800" smtClean="0"/>
              <a:t>evolution</a:t>
            </a:r>
          </a:p>
        </p:txBody>
      </p:sp>
      <p:pic>
        <p:nvPicPr>
          <p:cNvPr id="485380" name="Picture 5"/>
          <p:cNvPicPr>
            <a:picLocks noGrp="1" noChangeAspect="1" noChangeArrowheads="1"/>
          </p:cNvPicPr>
          <p:nvPr>
            <p:ph idx="1"/>
          </p:nvPr>
        </p:nvPicPr>
        <p:blipFill>
          <a:blip r:embed="rId2"/>
          <a:srcRect/>
          <a:stretch>
            <a:fillRect/>
          </a:stretch>
        </p:blipFill>
        <p:spPr>
          <a:xfrm>
            <a:off x="1466850" y="1538288"/>
            <a:ext cx="6288088" cy="4297362"/>
          </a:xfrm>
          <a:noFill/>
        </p:spPr>
      </p:pic>
      <p:sp>
        <p:nvSpPr>
          <p:cNvPr id="485381" name="Rectangle 8"/>
          <p:cNvSpPr>
            <a:spLocks noChangeArrowheads="1"/>
          </p:cNvSpPr>
          <p:nvPr/>
        </p:nvSpPr>
        <p:spPr bwMode="auto">
          <a:xfrm>
            <a:off x="2951163" y="5768975"/>
            <a:ext cx="3676650" cy="366713"/>
          </a:xfrm>
          <a:prstGeom prst="rect">
            <a:avLst/>
          </a:prstGeom>
          <a:noFill/>
          <a:ln w="9525">
            <a:noFill/>
            <a:miter lim="800000"/>
            <a:headEnd/>
            <a:tailEnd/>
          </a:ln>
        </p:spPr>
        <p:txBody>
          <a:bodyPr wrap="none">
            <a:spAutoFit/>
          </a:bodyPr>
          <a:lstStyle/>
          <a:p>
            <a:r>
              <a:rPr lang="zh-TW" altLang="en-US">
                <a:solidFill>
                  <a:srgbClr val="FFFF00"/>
                </a:solidFill>
                <a:latin typeface="Times New Roman" pitchFamily="18" charset="0"/>
                <a:ea typeface="標楷體" pitchFamily="65" charset="-120"/>
              </a:rPr>
              <a:t>資料來源：</a:t>
            </a:r>
            <a:r>
              <a:rPr lang="en-US" altLang="zh-TW">
                <a:latin typeface="Times New Roman" pitchFamily="18" charset="0"/>
                <a:ea typeface="標楷體" pitchFamily="65" charset="-120"/>
              </a:rPr>
              <a:t>Kaplan and Tripsas, 2005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ECC1AB89-45E8-4A8C-9B78-592DAA509B65}" type="slidenum">
              <a:rPr lang="en-US" altLang="zh-TW"/>
              <a:pPr>
                <a:defRPr/>
              </a:pPr>
              <a:t>17</a:t>
            </a:fld>
            <a:endParaRPr lang="en-US" altLang="zh-TW"/>
          </a:p>
        </p:txBody>
      </p:sp>
      <p:sp>
        <p:nvSpPr>
          <p:cNvPr id="1956866" name="Rectangle 2"/>
          <p:cNvSpPr>
            <a:spLocks noGrp="1" noChangeArrowheads="1"/>
          </p:cNvSpPr>
          <p:nvPr>
            <p:ph type="title"/>
          </p:nvPr>
        </p:nvSpPr>
        <p:spPr/>
        <p:txBody>
          <a:bodyPr/>
          <a:lstStyle/>
          <a:p>
            <a:pPr eaLnBrk="1" hangingPunct="1">
              <a:defRPr/>
            </a:pPr>
            <a:r>
              <a:rPr lang="zh-TW" altLang="en-US" smtClean="0"/>
              <a:t>語言與溝通：加蛋、脫口罩</a:t>
            </a:r>
          </a:p>
        </p:txBody>
      </p:sp>
      <p:sp>
        <p:nvSpPr>
          <p:cNvPr id="486404" name="Rectangle 3"/>
          <p:cNvSpPr>
            <a:spLocks noGrp="1" noChangeArrowheads="1"/>
          </p:cNvSpPr>
          <p:nvPr>
            <p:ph type="body" idx="1"/>
          </p:nvPr>
        </p:nvSpPr>
        <p:spPr>
          <a:xfrm>
            <a:off x="522288" y="1089025"/>
            <a:ext cx="8229600" cy="5265738"/>
          </a:xfrm>
          <a:solidFill>
            <a:schemeClr val="bg2"/>
          </a:solidFill>
        </p:spPr>
        <p:txBody>
          <a:bodyPr/>
          <a:lstStyle/>
          <a:p>
            <a:pPr eaLnBrk="1" hangingPunct="1">
              <a:lnSpc>
                <a:spcPct val="80000"/>
              </a:lnSpc>
            </a:pPr>
            <a:r>
              <a:rPr lang="zh-TW" altLang="en-US" sz="2500" smtClean="0"/>
              <a:t>有一天，一位阿伯聽說麥當勞的東西很有名，便起了個大早，到麥勞去吃早餐，負責點餐的工讀生小妹問：「請問這位先生需要什麼？」阿伯道：「給我一個滿福堡！」小妹又問：「先生。你要加蛋嗎？」阿伯道：「好呀！」小妹說：「</a:t>
            </a:r>
            <a:r>
              <a:rPr lang="zh-TW" altLang="en-US" sz="2500" smtClean="0">
                <a:solidFill>
                  <a:srgbClr val="FFFF66"/>
                </a:solidFill>
              </a:rPr>
              <a:t>加蛋</a:t>
            </a:r>
            <a:r>
              <a:rPr lang="zh-TW" altLang="en-US" sz="2500" smtClean="0"/>
              <a:t>要多十塊喔！」阿伯很驚訝地道：「</a:t>
            </a:r>
            <a:r>
              <a:rPr lang="en-US" altLang="zh-TW" sz="2500" smtClean="0">
                <a:solidFill>
                  <a:srgbClr val="FF66FF"/>
                </a:solidFill>
              </a:rPr>
              <a:t>『</a:t>
            </a:r>
            <a:r>
              <a:rPr lang="zh-TW" altLang="en-US" sz="2500" smtClean="0">
                <a:solidFill>
                  <a:srgbClr val="FF66FF"/>
                </a:solidFill>
              </a:rPr>
              <a:t>這等</a:t>
            </a:r>
            <a:r>
              <a:rPr lang="en-US" altLang="zh-TW" sz="2500" smtClean="0">
                <a:solidFill>
                  <a:srgbClr val="FF66FF"/>
                </a:solidFill>
              </a:rPr>
              <a:t>』</a:t>
            </a:r>
            <a:r>
              <a:rPr lang="zh-TW" altLang="en-US" sz="2500" smtClean="0"/>
              <a:t>要多十塊喔？那安內，我到外口等好了」</a:t>
            </a:r>
            <a:r>
              <a:rPr lang="en-US" altLang="zh-TW" sz="2500" smtClean="0"/>
              <a:t>(</a:t>
            </a:r>
            <a:r>
              <a:rPr lang="zh-TW" altLang="en-US" sz="2500" smtClean="0"/>
              <a:t>台語）</a:t>
            </a:r>
          </a:p>
          <a:p>
            <a:pPr eaLnBrk="1" hangingPunct="1">
              <a:lnSpc>
                <a:spcPct val="80000"/>
              </a:lnSpc>
            </a:pPr>
            <a:r>
              <a:rPr lang="zh-TW" altLang="en-US" sz="2500" smtClean="0"/>
              <a:t>阿伯吃過早餐，騎著他的機車，到銀行辦事。到了銀行，阿伯安全帽、口罩也不脫，便急著走進去。銀行的警衛看到阿伯的裝扮，走上前攔住他，問：「阿伯，你要辦什麼事？」阿伯說台語：「哇昧來領提款卡啦！」警衛很客氣，也試著說台語：「領提款卡在那邊櫃檯，不過，你安全帽要脫下來！」阿伯乖乖地脫下安全帽，警衛又說：「還要</a:t>
            </a:r>
            <a:r>
              <a:rPr lang="zh-TW" altLang="en-US" sz="2500" smtClean="0">
                <a:solidFill>
                  <a:srgbClr val="FFFF66"/>
                </a:solidFill>
              </a:rPr>
              <a:t>脫口罩</a:t>
            </a:r>
            <a:r>
              <a:rPr lang="en-US" altLang="zh-TW" sz="2500" smtClean="0"/>
              <a:t>......</a:t>
            </a:r>
            <a:r>
              <a:rPr lang="zh-TW" altLang="en-US" sz="2500" smtClean="0"/>
              <a:t>」阿伯嚇了一跳：「啥？擱要</a:t>
            </a:r>
            <a:r>
              <a:rPr lang="en-US" altLang="zh-TW" sz="2500" smtClean="0">
                <a:solidFill>
                  <a:srgbClr val="FF66FF"/>
                </a:solidFill>
              </a:rPr>
              <a:t>『</a:t>
            </a:r>
            <a:r>
              <a:rPr lang="zh-TW" altLang="en-US" sz="2500" smtClean="0">
                <a:solidFill>
                  <a:srgbClr val="FF66FF"/>
                </a:solidFill>
              </a:rPr>
              <a:t>脫褲走</a:t>
            </a:r>
            <a:r>
              <a:rPr lang="en-US" altLang="zh-TW" sz="2500" smtClean="0">
                <a:solidFill>
                  <a:srgbClr val="FF66FF"/>
                </a:solidFill>
              </a:rPr>
              <a:t>』</a:t>
            </a:r>
            <a:r>
              <a:rPr lang="en-US" altLang="zh-TW" sz="2500" smtClean="0"/>
              <a:t> </a:t>
            </a:r>
            <a:r>
              <a:rPr lang="zh-TW" altLang="en-US" sz="2500" smtClean="0"/>
              <a:t>（台語），啊著要走幾圈？」</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FE4B99E5-9524-4F91-9C74-7044DF8FC86E}" type="slidenum">
              <a:rPr lang="en-US" altLang="zh-TW"/>
              <a:pPr>
                <a:defRPr/>
              </a:pPr>
              <a:t>18</a:t>
            </a:fld>
            <a:endParaRPr lang="en-US" altLang="zh-TW"/>
          </a:p>
        </p:txBody>
      </p:sp>
      <p:sp>
        <p:nvSpPr>
          <p:cNvPr id="1957890" name="Rectangle 2"/>
          <p:cNvSpPr>
            <a:spLocks noGrp="1" noChangeArrowheads="1"/>
          </p:cNvSpPr>
          <p:nvPr>
            <p:ph type="title"/>
          </p:nvPr>
        </p:nvSpPr>
        <p:spPr/>
        <p:txBody>
          <a:bodyPr/>
          <a:lstStyle/>
          <a:p>
            <a:pPr eaLnBrk="1" hangingPunct="1">
              <a:defRPr/>
            </a:pPr>
            <a:r>
              <a:rPr lang="zh-TW" altLang="en-US" smtClean="0"/>
              <a:t>語言與溝通：行照、林什麼</a:t>
            </a:r>
          </a:p>
        </p:txBody>
      </p:sp>
      <p:sp>
        <p:nvSpPr>
          <p:cNvPr id="487428" name="Rectangle 3"/>
          <p:cNvSpPr>
            <a:spLocks noGrp="1" noChangeArrowheads="1"/>
          </p:cNvSpPr>
          <p:nvPr>
            <p:ph type="body" idx="1"/>
          </p:nvPr>
        </p:nvSpPr>
        <p:spPr>
          <a:xfrm>
            <a:off x="476250" y="1042988"/>
            <a:ext cx="8229600" cy="5356225"/>
          </a:xfrm>
          <a:solidFill>
            <a:schemeClr val="bg2"/>
          </a:solidFill>
        </p:spPr>
        <p:txBody>
          <a:bodyPr/>
          <a:lstStyle/>
          <a:p>
            <a:pPr eaLnBrk="1" hangingPunct="1">
              <a:lnSpc>
                <a:spcPct val="80000"/>
              </a:lnSpc>
            </a:pPr>
            <a:r>
              <a:rPr lang="zh-TW" altLang="en-US" sz="2200" smtClean="0"/>
              <a:t>好不容易領到提款卡，銀行櫃檯說要到外面提款機變更密碼；阿伯拿著提款卡，走到外面，把卡塞進提款機。只聽到提款機語音指示：「請輸入密碼！」阿伯回頭四處張望，看了看沒人靠近，用手掩著嘴，小聲地對提款機說：「</a:t>
            </a:r>
            <a:r>
              <a:rPr lang="en-US" altLang="zh-TW" sz="2200" smtClean="0"/>
              <a:t>5678</a:t>
            </a:r>
            <a:r>
              <a:rPr lang="zh-TW" altLang="en-US" sz="2200" smtClean="0"/>
              <a:t>、</a:t>
            </a:r>
            <a:r>
              <a:rPr lang="en-US" altLang="zh-TW" sz="2200" smtClean="0"/>
              <a:t>5678</a:t>
            </a:r>
            <a:r>
              <a:rPr lang="zh-TW" altLang="en-US" sz="2200" smtClean="0"/>
              <a:t>啦！」在銀行行員的幫忙下，阿伯終於辦好他的事，在回家的路上，恰好遇到警察臨檢，阿伯被警察攔下來，停車後警察說：「你，</a:t>
            </a:r>
            <a:r>
              <a:rPr lang="zh-TW" altLang="en-US" sz="2200" smtClean="0">
                <a:solidFill>
                  <a:srgbClr val="FFFF66"/>
                </a:solidFill>
              </a:rPr>
              <a:t>行照</a:t>
            </a:r>
            <a:r>
              <a:rPr lang="en-US" altLang="zh-TW" sz="2200" smtClean="0"/>
              <a:t>......</a:t>
            </a:r>
            <a:r>
              <a:rPr lang="zh-TW" altLang="en-US" sz="2200" smtClean="0"/>
              <a:t>」阿伯聽了，連忙拔腿就跑。警察追了阿伯幾條街，終於逮到他，問：「啊你是在跑啥？」阿伯一臉無辜，說：「你不是叫我</a:t>
            </a:r>
            <a:r>
              <a:rPr lang="en-US" altLang="zh-TW" sz="2200" smtClean="0"/>
              <a:t>『</a:t>
            </a:r>
            <a:r>
              <a:rPr lang="zh-TW" altLang="en-US" sz="2200" smtClean="0">
                <a:solidFill>
                  <a:srgbClr val="FF66FF"/>
                </a:solidFill>
              </a:rPr>
              <a:t>先跑</a:t>
            </a:r>
            <a:r>
              <a:rPr lang="en-US" altLang="zh-TW" sz="2200" smtClean="0"/>
              <a:t>』</a:t>
            </a:r>
            <a:r>
              <a:rPr lang="zh-TW" altLang="en-US" sz="2200" smtClean="0"/>
              <a:t>！」（台語）</a:t>
            </a:r>
          </a:p>
          <a:p>
            <a:pPr eaLnBrk="1" hangingPunct="1">
              <a:lnSpc>
                <a:spcPct val="80000"/>
              </a:lnSpc>
            </a:pPr>
            <a:r>
              <a:rPr lang="zh-TW" altLang="en-US" sz="2200" smtClean="0"/>
              <a:t>回了家後，阿伯很不高興，一天當中，鬧了那麼多笑話，於是他決定找老朋友喝酒去。人在心情不好的狀況下，特別容易喝醉，阿伯才喝沒多少，竟然醉了，倒在路邊。路人幫他叫了救護車，送到醫院。醫生從爛醉如泥的阿伯口袋中，找到他的身分證；姓名欄模糊不清，只看到一個「林」字，名字卻看不清楚。為了登記住院資料，醫生只好拼命搖著阿伯，問：「阿北、阿北，你</a:t>
            </a:r>
            <a:r>
              <a:rPr lang="zh-TW" altLang="en-US" sz="2200" smtClean="0">
                <a:solidFill>
                  <a:srgbClr val="FFFF66"/>
                </a:solidFill>
              </a:rPr>
              <a:t>喜林瞎毀</a:t>
            </a:r>
            <a:r>
              <a:rPr lang="zh-TW" altLang="en-US" sz="2200" smtClean="0"/>
              <a:t>？」（台語）阿伯迷迷糊湖地回答：「喝啥貨，啊哆喝高梁ㄟ啦！」醫生：「不是啦，我是問你</a:t>
            </a:r>
            <a:r>
              <a:rPr lang="zh-TW" altLang="en-US" sz="2200" smtClean="0">
                <a:solidFill>
                  <a:srgbClr val="FFFF66"/>
                </a:solidFill>
              </a:rPr>
              <a:t>叫啥貨啦</a:t>
            </a:r>
            <a:r>
              <a:rPr lang="zh-TW" altLang="en-US" sz="2200" smtClean="0"/>
              <a:t>」阿伯：「哪有叫啥貨，</a:t>
            </a:r>
            <a:r>
              <a:rPr lang="zh-TW" altLang="en-US" sz="2200" smtClean="0">
                <a:solidFill>
                  <a:srgbClr val="FF66FF"/>
                </a:solidFill>
              </a:rPr>
              <a:t>啊哆叫兩個小姐</a:t>
            </a:r>
            <a:r>
              <a:rPr lang="zh-TW" altLang="en-US" sz="2200" smtClean="0"/>
              <a:t>坐檯而已」</a:t>
            </a:r>
          </a:p>
          <a:p>
            <a:pPr eaLnBrk="1" hangingPunct="1">
              <a:lnSpc>
                <a:spcPct val="80000"/>
              </a:lnSpc>
            </a:pPr>
            <a:endParaRPr lang="en-US" altLang="zh-TW" sz="2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0DF9D84F-7858-4952-854C-7BBA60EEB8DB}" type="slidenum">
              <a:rPr lang="en-US" altLang="zh-TW"/>
              <a:pPr>
                <a:defRPr/>
              </a:pPr>
              <a:t>19</a:t>
            </a:fld>
            <a:endParaRPr lang="en-US" altLang="zh-TW"/>
          </a:p>
        </p:txBody>
      </p:sp>
      <p:sp>
        <p:nvSpPr>
          <p:cNvPr id="1958914" name="Rectangle 2"/>
          <p:cNvSpPr>
            <a:spLocks noGrp="1" noChangeArrowheads="1"/>
          </p:cNvSpPr>
          <p:nvPr>
            <p:ph type="title"/>
          </p:nvPr>
        </p:nvSpPr>
        <p:spPr>
          <a:xfrm>
            <a:off x="476250" y="-171450"/>
            <a:ext cx="8229600" cy="1143000"/>
          </a:xfrm>
        </p:spPr>
        <p:txBody>
          <a:bodyPr/>
          <a:lstStyle/>
          <a:p>
            <a:pPr eaLnBrk="1" hangingPunct="1">
              <a:defRPr/>
            </a:pPr>
            <a:r>
              <a:rPr lang="zh-TW" altLang="en-US" smtClean="0"/>
              <a:t>語言與溝通：藥效、吃飽三粒</a:t>
            </a:r>
          </a:p>
        </p:txBody>
      </p:sp>
      <p:sp>
        <p:nvSpPr>
          <p:cNvPr id="488452" name="Rectangle 3"/>
          <p:cNvSpPr>
            <a:spLocks noGrp="1" noChangeArrowheads="1"/>
          </p:cNvSpPr>
          <p:nvPr>
            <p:ph type="body" idx="1"/>
          </p:nvPr>
        </p:nvSpPr>
        <p:spPr>
          <a:xfrm>
            <a:off x="476250" y="728663"/>
            <a:ext cx="8229600" cy="5761037"/>
          </a:xfrm>
          <a:solidFill>
            <a:schemeClr val="bg2"/>
          </a:solidFill>
        </p:spPr>
        <p:txBody>
          <a:bodyPr/>
          <a:lstStyle/>
          <a:p>
            <a:pPr eaLnBrk="1" hangingPunct="1">
              <a:lnSpc>
                <a:spcPct val="80000"/>
              </a:lnSpc>
            </a:pPr>
            <a:r>
              <a:rPr lang="zh-TW" altLang="en-US" sz="2400" smtClean="0"/>
              <a:t>折騰了好一陣子，阿伯終於要回家了，領藥時，護士給了一包藥，說：「</a:t>
            </a:r>
            <a:r>
              <a:rPr lang="zh-TW" altLang="en-US" sz="2400" smtClean="0">
                <a:solidFill>
                  <a:srgbClr val="FFFF66"/>
                </a:solidFill>
              </a:rPr>
              <a:t>藥效</a:t>
            </a:r>
            <a:r>
              <a:rPr lang="zh-TW" altLang="en-US" sz="2400" smtClean="0"/>
              <a:t>四小時」護士怕阿伯聽不懂，又用台語再強調一次：「阿伯，聽有無？</a:t>
            </a:r>
            <a:r>
              <a:rPr lang="zh-TW" altLang="en-US" sz="2400" smtClean="0">
                <a:solidFill>
                  <a:srgbClr val="FFFF66"/>
                </a:solidFill>
              </a:rPr>
              <a:t>吃飽三粒</a:t>
            </a:r>
            <a:r>
              <a:rPr lang="zh-TW" altLang="en-US" sz="2400" smtClean="0"/>
              <a:t>喔」阿伯點頭，拿了藥趕緊回家，就坐在門口</a:t>
            </a:r>
            <a:r>
              <a:rPr lang="en-US" altLang="zh-TW" sz="2400" smtClean="0"/>
              <a:t>......</a:t>
            </a:r>
            <a:r>
              <a:rPr lang="zh-TW" altLang="en-US" sz="2400" smtClean="0"/>
              <a:t>過了兩、三個小時後，他的媳婦察覺不對勁，跑到門口一看，只見公公坐在那，「哈、哈、哈、哈」一直笑</a:t>
            </a:r>
            <a:r>
              <a:rPr lang="en-US" altLang="zh-TW" sz="2400" smtClean="0"/>
              <a:t>......</a:t>
            </a:r>
            <a:r>
              <a:rPr lang="zh-TW" altLang="en-US" sz="2400" smtClean="0"/>
              <a:t>媳婦急忙問公公在做什麼？阿伯生氣回答：「別吵，護士說，</a:t>
            </a:r>
            <a:r>
              <a:rPr lang="en-US" altLang="zh-TW" sz="2400" smtClean="0"/>
              <a:t>『</a:t>
            </a:r>
            <a:r>
              <a:rPr lang="zh-TW" altLang="en-US" sz="2400" smtClean="0">
                <a:solidFill>
                  <a:srgbClr val="FF66FF"/>
                </a:solidFill>
              </a:rPr>
              <a:t>要笑</a:t>
            </a:r>
            <a:r>
              <a:rPr lang="en-US" altLang="zh-TW" sz="2400" smtClean="0"/>
              <a:t>』</a:t>
            </a:r>
            <a:r>
              <a:rPr lang="zh-TW" altLang="en-US" sz="2400" smtClean="0"/>
              <a:t>四小時，我才笑 三點鐘而已」經過媳婦的解釋，阿伯才停止大笑，又想到護士特別交待：「阿伯</a:t>
            </a:r>
            <a:r>
              <a:rPr lang="en-US" altLang="zh-TW" sz="2400" smtClean="0"/>
              <a:t>,</a:t>
            </a:r>
            <a:r>
              <a:rPr lang="zh-TW" altLang="en-US" sz="2400" smtClean="0"/>
              <a:t>返去要</a:t>
            </a:r>
            <a:r>
              <a:rPr lang="en-US" altLang="zh-TW" sz="2400" smtClean="0"/>
              <a:t>『</a:t>
            </a:r>
            <a:r>
              <a:rPr lang="zh-TW" altLang="en-US" sz="2400" smtClean="0">
                <a:solidFill>
                  <a:srgbClr val="FFFF66"/>
                </a:solidFill>
              </a:rPr>
              <a:t>多喝水</a:t>
            </a:r>
            <a:r>
              <a:rPr lang="en-US" altLang="zh-TW" sz="2400" smtClean="0"/>
              <a:t>』</a:t>
            </a:r>
            <a:r>
              <a:rPr lang="zh-TW" altLang="en-US" sz="2400" smtClean="0"/>
              <a:t>！」於是阿伯乖乖地立刻往床上躺平，媳婦又問：「阿爸，你不吃藥啊，一直躺在床上，是在躺什麼意思的？」阿伯回答說：「就那個醫院的護士叫我返來要</a:t>
            </a:r>
            <a:r>
              <a:rPr lang="en-US" altLang="zh-TW" sz="2400" smtClean="0"/>
              <a:t>『</a:t>
            </a:r>
            <a:r>
              <a:rPr lang="zh-TW" altLang="en-US" sz="2400" smtClean="0">
                <a:solidFill>
                  <a:srgbClr val="FF66FF"/>
                </a:solidFill>
              </a:rPr>
              <a:t>倒好勢</a:t>
            </a:r>
            <a:r>
              <a:rPr lang="en-US" altLang="zh-TW" sz="2400" smtClean="0"/>
              <a:t>』</a:t>
            </a:r>
            <a:r>
              <a:rPr lang="zh-TW" altLang="en-US" sz="2400" smtClean="0"/>
              <a:t>啊！」媳婦又再三地解釋，阿伯才知道要多喝水。然後他自己去吃藥，吃完藥後，才過三十分鐘，阿伯又被救護車送回醫院。這次，阿伯的一條老命差點報銷；在急診室緊急洗胃之後，總算回天有術，阿伯忿忿不平地抗議：「啥咪咧我吃錯藥，是那個護士給哇講的啊，伊講：</a:t>
            </a:r>
            <a:r>
              <a:rPr lang="en-US" altLang="zh-TW" sz="2400" smtClean="0"/>
              <a:t>『</a:t>
            </a:r>
            <a:r>
              <a:rPr lang="zh-TW" altLang="en-US" sz="2400" smtClean="0"/>
              <a:t>藥啊，要</a:t>
            </a:r>
            <a:r>
              <a:rPr lang="zh-TW" altLang="en-US" sz="2400" smtClean="0">
                <a:solidFill>
                  <a:srgbClr val="FF66FF"/>
                </a:solidFill>
              </a:rPr>
              <a:t>吃百</a:t>
            </a:r>
            <a:r>
              <a:rPr lang="zh-TW" altLang="en-US" sz="2400" smtClean="0"/>
              <a:t>（吃飽）</a:t>
            </a:r>
            <a:r>
              <a:rPr lang="zh-TW" altLang="en-US" sz="2400" smtClean="0">
                <a:solidFill>
                  <a:srgbClr val="FF66FF"/>
                </a:solidFill>
              </a:rPr>
              <a:t>三粒</a:t>
            </a:r>
            <a:r>
              <a:rPr lang="en-US" altLang="zh-TW" sz="2400" smtClean="0"/>
              <a:t>』</a:t>
            </a:r>
            <a:r>
              <a:rPr lang="zh-TW" altLang="en-US" sz="2400" smtClean="0"/>
              <a:t>呀！」</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pPr>
              <a:defRPr/>
            </a:pPr>
            <a:fld id="{BAE499D1-2F19-46BE-911D-88D98DE849EC}" type="slidenum">
              <a:rPr lang="en-US" altLang="zh-TW"/>
              <a:pPr>
                <a:defRPr/>
              </a:pPr>
              <a:t>2</a:t>
            </a:fld>
            <a:endParaRPr lang="en-US" altLang="zh-TW"/>
          </a:p>
        </p:txBody>
      </p:sp>
      <p:sp>
        <p:nvSpPr>
          <p:cNvPr id="296963" name="Text Box 3"/>
          <p:cNvSpPr txBox="1">
            <a:spLocks noChangeArrowheads="1"/>
          </p:cNvSpPr>
          <p:nvPr/>
        </p:nvSpPr>
        <p:spPr bwMode="auto">
          <a:xfrm>
            <a:off x="457200" y="4876800"/>
            <a:ext cx="8229600" cy="1311275"/>
          </a:xfrm>
          <a:prstGeom prst="rect">
            <a:avLst/>
          </a:prstGeom>
          <a:solidFill>
            <a:schemeClr val="bg2"/>
          </a:solidFill>
          <a:ln w="9525">
            <a:noFill/>
            <a:miter lim="800000"/>
            <a:headEnd/>
            <a:tailEnd/>
          </a:ln>
        </p:spPr>
        <p:txBody>
          <a:bodyPr>
            <a:spAutoFit/>
          </a:bodyPr>
          <a:lstStyle/>
          <a:p>
            <a:pPr algn="just">
              <a:spcBef>
                <a:spcPct val="50000"/>
              </a:spcBef>
            </a:pPr>
            <a:r>
              <a:rPr lang="zh-TW" altLang="en-US" sz="2000">
                <a:solidFill>
                  <a:srgbClr val="FFFF00"/>
                </a:solidFill>
                <a:latin typeface="Times New Roman" pitchFamily="18" charset="0"/>
                <a:ea typeface="標楷體" pitchFamily="65" charset="-120"/>
              </a:rPr>
              <a:t>整理上述學者對心智模式的定義之後，依本研究的研究範圍將心智模式定義為：個人與系統之間產生互動關係時，個人對系統所產生的</a:t>
            </a:r>
            <a:r>
              <a:rPr lang="zh-TW" altLang="en-US" sz="2000" b="1">
                <a:solidFill>
                  <a:srgbClr val="00FFCC"/>
                </a:solidFill>
                <a:latin typeface="Times New Roman" pitchFamily="18" charset="0"/>
                <a:ea typeface="標楷體" pitchFamily="65" charset="-120"/>
              </a:rPr>
              <a:t>整體性概念</a:t>
            </a:r>
            <a:r>
              <a:rPr lang="zh-TW" altLang="en-US" sz="2000">
                <a:solidFill>
                  <a:srgbClr val="FFFF00"/>
                </a:solidFill>
                <a:latin typeface="Times New Roman" pitchFamily="18" charset="0"/>
                <a:ea typeface="標楷體" pitchFamily="65" charset="-120"/>
              </a:rPr>
              <a:t>。系統指的是所有與問題有關的事物以及事物彼此之間的關係所組成的集合。</a:t>
            </a:r>
          </a:p>
        </p:txBody>
      </p:sp>
      <p:sp>
        <p:nvSpPr>
          <p:cNvPr id="296964" name="Rectangle 4"/>
          <p:cNvSpPr>
            <a:spLocks noGrp="1" noChangeArrowheads="1"/>
          </p:cNvSpPr>
          <p:nvPr>
            <p:ph type="title"/>
          </p:nvPr>
        </p:nvSpPr>
        <p:spPr/>
        <p:txBody>
          <a:bodyPr/>
          <a:lstStyle/>
          <a:p>
            <a:pPr eaLnBrk="1" hangingPunct="1">
              <a:defRPr/>
            </a:pPr>
            <a:r>
              <a:rPr lang="zh-TW" altLang="en-US" dirty="0" smtClean="0">
                <a:solidFill>
                  <a:srgbClr val="FFFF00"/>
                </a:solidFill>
              </a:rPr>
              <a:t>心智模式的定義</a:t>
            </a:r>
            <a:endParaRPr lang="zh-TW" altLang="en-US" dirty="0" smtClean="0"/>
          </a:p>
        </p:txBody>
      </p:sp>
      <p:graphicFrame>
        <p:nvGraphicFramePr>
          <p:cNvPr id="296965" name="Object 5"/>
          <p:cNvGraphicFramePr>
            <a:graphicFrameLocks noChangeAspect="1"/>
          </p:cNvGraphicFramePr>
          <p:nvPr/>
        </p:nvGraphicFramePr>
        <p:xfrm>
          <a:off x="914400" y="990600"/>
          <a:ext cx="7493000" cy="3835400"/>
        </p:xfrm>
        <a:graphic>
          <a:graphicData uri="http://schemas.openxmlformats.org/presentationml/2006/ole">
            <mc:AlternateContent xmlns:mc="http://schemas.openxmlformats.org/markup-compatibility/2006">
              <mc:Choice xmlns:v="urn:schemas-microsoft-com:vml" Requires="v">
                <p:oleObj spid="_x0000_s1076" name="文件" r:id="rId3" imgW="5747400" imgH="2965320" progId="Word.Document.8">
                  <p:embed/>
                </p:oleObj>
              </mc:Choice>
              <mc:Fallback>
                <p:oleObj name="文件" r:id="rId3" imgW="5747400" imgH="296532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990600"/>
                        <a:ext cx="7493000" cy="3835400"/>
                      </a:xfrm>
                      <a:prstGeom prst="rect">
                        <a:avLst/>
                      </a:prstGeom>
                      <a:solidFill>
                        <a:srgbClr val="660033"/>
                      </a:solidFill>
                    </p:spPr>
                  </p:pic>
                </p:oleObj>
              </mc:Fallback>
            </mc:AlternateContent>
          </a:graphicData>
        </a:graphic>
      </p:graphicFrame>
      <p:pic>
        <p:nvPicPr>
          <p:cNvPr id="38918" name="Picture 7" descr="j0234686"/>
          <p:cNvPicPr>
            <a:picLocks noGrp="1" noChangeAspect="1" noChangeArrowheads="1" noCrop="1"/>
          </p:cNvPicPr>
          <p:nvPr>
            <p:ph idx="1"/>
          </p:nvPr>
        </p:nvPicPr>
        <p:blipFill>
          <a:blip r:embed="rId5"/>
          <a:srcRect/>
          <a:stretch>
            <a:fillRect/>
          </a:stretch>
        </p:blipFill>
        <p:spPr>
          <a:xfrm>
            <a:off x="7767638" y="188913"/>
            <a:ext cx="1133475" cy="12096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96965"/>
                                        </p:tgtEl>
                                        <p:attrNameLst>
                                          <p:attrName>style.visibility</p:attrName>
                                        </p:attrNameLst>
                                      </p:cBhvr>
                                      <p:to>
                                        <p:strVal val="visible"/>
                                      </p:to>
                                    </p:set>
                                    <p:anim calcmode="lin" valueType="num">
                                      <p:cBhvr>
                                        <p:cTn id="7" dur="500" fill="hold"/>
                                        <p:tgtEl>
                                          <p:spTgt spid="296965"/>
                                        </p:tgtEl>
                                        <p:attrNameLst>
                                          <p:attrName>ppt_w</p:attrName>
                                        </p:attrNameLst>
                                      </p:cBhvr>
                                      <p:tavLst>
                                        <p:tav tm="0">
                                          <p:val>
                                            <p:fltVal val="0"/>
                                          </p:val>
                                        </p:tav>
                                        <p:tav tm="100000">
                                          <p:val>
                                            <p:strVal val="#ppt_w"/>
                                          </p:val>
                                        </p:tav>
                                      </p:tavLst>
                                    </p:anim>
                                    <p:anim calcmode="lin" valueType="num">
                                      <p:cBhvr>
                                        <p:cTn id="8" dur="500" fill="hold"/>
                                        <p:tgtEl>
                                          <p:spTgt spid="29696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63"/>
                                        </p:tgtEl>
                                        <p:attrNameLst>
                                          <p:attrName>style.visibility</p:attrName>
                                        </p:attrNameLst>
                                      </p:cBhvr>
                                      <p:to>
                                        <p:strVal val="visible"/>
                                      </p:to>
                                    </p:set>
                                    <p:anim calcmode="lin" valueType="num">
                                      <p:cBhvr additive="base">
                                        <p:cTn id="13" dur="500" fill="hold"/>
                                        <p:tgtEl>
                                          <p:spTgt spid="296963"/>
                                        </p:tgtEl>
                                        <p:attrNameLst>
                                          <p:attrName>ppt_x</p:attrName>
                                        </p:attrNameLst>
                                      </p:cBhvr>
                                      <p:tavLst>
                                        <p:tav tm="0">
                                          <p:val>
                                            <p:strVal val="#ppt_x"/>
                                          </p:val>
                                        </p:tav>
                                        <p:tav tm="100000">
                                          <p:val>
                                            <p:strVal val="#ppt_x"/>
                                          </p:val>
                                        </p:tav>
                                      </p:tavLst>
                                    </p:anim>
                                    <p:anim calcmode="lin" valueType="num">
                                      <p:cBhvr additive="base">
                                        <p:cTn id="14" dur="500" fill="hold"/>
                                        <p:tgtEl>
                                          <p:spTgt spid="296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pPr>
              <a:defRPr/>
            </a:pPr>
            <a:fld id="{B7664D27-7E87-4B32-82AF-509AAD69B623}" type="slidenum">
              <a:rPr lang="en-US" altLang="zh-TW"/>
              <a:pPr>
                <a:defRPr/>
              </a:pPr>
              <a:t>20</a:t>
            </a:fld>
            <a:endParaRPr lang="en-US" altLang="zh-TW"/>
          </a:p>
        </p:txBody>
      </p:sp>
      <p:sp>
        <p:nvSpPr>
          <p:cNvPr id="1959938" name="Rectangle 2"/>
          <p:cNvSpPr>
            <a:spLocks noGrp="1" noChangeArrowheads="1"/>
          </p:cNvSpPr>
          <p:nvPr>
            <p:ph type="title"/>
          </p:nvPr>
        </p:nvSpPr>
        <p:spPr/>
        <p:txBody>
          <a:bodyPr/>
          <a:lstStyle/>
          <a:p>
            <a:pPr eaLnBrk="1" hangingPunct="1">
              <a:defRPr/>
            </a:pPr>
            <a:r>
              <a:rPr lang="zh-TW" altLang="en-US" smtClean="0"/>
              <a:t>語言與溝通</a:t>
            </a:r>
          </a:p>
        </p:txBody>
      </p:sp>
      <p:sp>
        <p:nvSpPr>
          <p:cNvPr id="489476" name="Rectangle 3"/>
          <p:cNvSpPr>
            <a:spLocks noGrp="1" noChangeArrowheads="1"/>
          </p:cNvSpPr>
          <p:nvPr>
            <p:ph type="body" idx="1"/>
          </p:nvPr>
        </p:nvSpPr>
        <p:spPr>
          <a:xfrm>
            <a:off x="476250" y="1089025"/>
            <a:ext cx="8229600" cy="4184650"/>
          </a:xfrm>
          <a:solidFill>
            <a:schemeClr val="bg2"/>
          </a:solidFill>
        </p:spPr>
        <p:txBody>
          <a:bodyPr/>
          <a:lstStyle/>
          <a:p>
            <a:pPr eaLnBrk="1" hangingPunct="1">
              <a:lnSpc>
                <a:spcPct val="80000"/>
              </a:lnSpc>
            </a:pPr>
            <a:r>
              <a:rPr lang="zh-TW" altLang="en-US" sz="2500" smtClean="0"/>
              <a:t>回家後，阿伯想起所有的事件，都是為了領提款卡而起，便發誓終身不再使用提款卡。 剛好媳婦在信用卡中心辦信用卡，就跟阿伯說，要幫他辦一張信用卡，將來要出國也比較方便。可是阿伯說：「哇又不識字，啊刷卡是要簽名的」媳婦鼓勵他，說：「免煩惱，才三字而已，一直練習，就一定會的」阿伯只好聽她的話，辦了張信用卡。等了又等，信用卡終於下來了，阿伯就跑到百貨公司試刷。他挑了一件東西，專櫃小姐問：「阿伯你要付現、還是刷卡？」阿伯很高興地拿出信用卡說：「當然嘛是刷卡」結了帳，小姐拿了簽帳單給阿伯簽名。阿伯簽了斗大的三個字，所有的專櫃台小姐，通通摔倒在地上阿伯簽了 </a:t>
            </a:r>
            <a:r>
              <a:rPr lang="en-US" altLang="zh-TW" sz="2500" smtClean="0"/>
              <a:t>......</a:t>
            </a:r>
            <a:r>
              <a:rPr lang="zh-TW" altLang="en-US" sz="2500" smtClean="0"/>
              <a:t>「李達夫」</a:t>
            </a:r>
            <a:r>
              <a:rPr lang="en-US" altLang="zh-TW" sz="250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7C4F79E7-701F-42F6-81FC-405F2A4D2993}" type="slidenum">
              <a:rPr lang="en-US" altLang="zh-TW"/>
              <a:pPr>
                <a:defRPr/>
              </a:pPr>
              <a:t>21</a:t>
            </a:fld>
            <a:endParaRPr lang="en-US" altLang="zh-TW"/>
          </a:p>
        </p:txBody>
      </p:sp>
      <p:grpSp>
        <p:nvGrpSpPr>
          <p:cNvPr id="2" name="Group 2"/>
          <p:cNvGrpSpPr>
            <a:grpSpLocks/>
          </p:cNvGrpSpPr>
          <p:nvPr/>
        </p:nvGrpSpPr>
        <p:grpSpPr bwMode="auto">
          <a:xfrm>
            <a:off x="1371600" y="990600"/>
            <a:ext cx="6584950" cy="4533900"/>
            <a:chOff x="1008" y="624"/>
            <a:chExt cx="4148" cy="2856"/>
          </a:xfrm>
        </p:grpSpPr>
        <p:sp>
          <p:nvSpPr>
            <p:cNvPr id="39941" name="Text Box 3"/>
            <p:cNvSpPr txBox="1">
              <a:spLocks noChangeArrowheads="1"/>
            </p:cNvSpPr>
            <p:nvPr/>
          </p:nvSpPr>
          <p:spPr bwMode="auto">
            <a:xfrm>
              <a:off x="1008" y="624"/>
              <a:ext cx="4148" cy="404"/>
            </a:xfrm>
            <a:prstGeom prst="rect">
              <a:avLst/>
            </a:prstGeom>
            <a:solidFill>
              <a:srgbClr val="339966"/>
            </a:solidFill>
            <a:ln w="9525">
              <a:noFill/>
              <a:miter lim="800000"/>
              <a:headEnd/>
              <a:tailEnd/>
            </a:ln>
          </p:spPr>
          <p:txBody>
            <a:bodyPr wrap="none">
              <a:spAutoFit/>
            </a:bodyPr>
            <a:lstStyle/>
            <a:p>
              <a:pPr>
                <a:spcBef>
                  <a:spcPct val="50000"/>
                </a:spcBef>
              </a:pPr>
              <a:r>
                <a:rPr lang="zh-TW" altLang="en-US" sz="3600" b="1">
                  <a:solidFill>
                    <a:schemeClr val="tx2"/>
                  </a:solidFill>
                  <a:latin typeface="標楷體" pitchFamily="65" charset="-120"/>
                  <a:ea typeface="標楷體" pitchFamily="65" charset="-120"/>
                </a:rPr>
                <a:t>米老鼠是用</a:t>
              </a:r>
              <a:r>
                <a:rPr lang="zh-TW" altLang="en-US" sz="3600" b="1">
                  <a:solidFill>
                    <a:srgbClr val="FF5050"/>
                  </a:solidFill>
                  <a:latin typeface="標楷體" pitchFamily="65" charset="-120"/>
                  <a:ea typeface="標楷體" pitchFamily="65" charset="-120"/>
                </a:rPr>
                <a:t>兩支</a:t>
              </a:r>
              <a:r>
                <a:rPr lang="zh-TW" altLang="en-US" sz="3600" b="1">
                  <a:solidFill>
                    <a:schemeClr val="tx2"/>
                  </a:solidFill>
                  <a:latin typeface="標楷體" pitchFamily="65" charset="-120"/>
                  <a:ea typeface="標楷體" pitchFamily="65" charset="-120"/>
                </a:rPr>
                <a:t>腳走路的老鼠。</a:t>
              </a:r>
            </a:p>
          </p:txBody>
        </p:sp>
        <p:graphicFrame>
          <p:nvGraphicFramePr>
            <p:cNvPr id="39938" name="Object 4"/>
            <p:cNvGraphicFramePr>
              <a:graphicFrameLocks noChangeAspect="1"/>
            </p:cNvGraphicFramePr>
            <p:nvPr/>
          </p:nvGraphicFramePr>
          <p:xfrm>
            <a:off x="1872" y="1296"/>
            <a:ext cx="1773" cy="2184"/>
          </p:xfrm>
          <a:graphic>
            <a:graphicData uri="http://schemas.openxmlformats.org/presentationml/2006/ole">
              <mc:AlternateContent xmlns:mc="http://schemas.openxmlformats.org/markup-compatibility/2006">
                <mc:Choice xmlns:v="urn:schemas-microsoft-com:vml" Requires="v">
                  <p:oleObj spid="_x0000_s2099" name="Photo Editor Photo" r:id="rId3" imgW="2381582" imgH="2933333" progId="">
                    <p:embed/>
                  </p:oleObj>
                </mc:Choice>
                <mc:Fallback>
                  <p:oleObj name="Photo Editor Photo" r:id="rId3" imgW="2381582" imgH="2933333"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1296"/>
                          <a:ext cx="1773" cy="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5AF3100C-3182-4B8C-B84E-553F4F74FB22}" type="slidenum">
              <a:rPr lang="en-US" altLang="zh-TW"/>
              <a:pPr>
                <a:defRPr/>
              </a:pPr>
              <a:t>22</a:t>
            </a:fld>
            <a:endParaRPr lang="en-US" altLang="zh-TW"/>
          </a:p>
        </p:txBody>
      </p:sp>
      <p:sp>
        <p:nvSpPr>
          <p:cNvPr id="1031170" name="Text Box 2"/>
          <p:cNvSpPr txBox="1">
            <a:spLocks noChangeArrowheads="1"/>
          </p:cNvSpPr>
          <p:nvPr/>
        </p:nvSpPr>
        <p:spPr bwMode="auto">
          <a:xfrm>
            <a:off x="1219200" y="685800"/>
            <a:ext cx="6607175" cy="641350"/>
          </a:xfrm>
          <a:prstGeom prst="rect">
            <a:avLst/>
          </a:prstGeom>
          <a:solidFill>
            <a:srgbClr val="339966"/>
          </a:solidFill>
          <a:ln w="9525">
            <a:noFill/>
            <a:miter lim="800000"/>
            <a:headEnd/>
            <a:tailEnd/>
          </a:ln>
        </p:spPr>
        <p:txBody>
          <a:bodyPr wrap="none">
            <a:spAutoFit/>
          </a:bodyPr>
          <a:lstStyle/>
          <a:p>
            <a:pPr>
              <a:spcBef>
                <a:spcPct val="50000"/>
              </a:spcBef>
            </a:pPr>
            <a:r>
              <a:rPr lang="zh-TW" altLang="en-US" sz="3600" b="1">
                <a:solidFill>
                  <a:schemeClr val="tx2"/>
                </a:solidFill>
                <a:latin typeface="標楷體" pitchFamily="65" charset="-120"/>
                <a:ea typeface="標楷體" pitchFamily="65" charset="-120"/>
              </a:rPr>
              <a:t>請問用</a:t>
            </a:r>
            <a:r>
              <a:rPr lang="zh-TW" altLang="en-US" sz="3600" b="1">
                <a:solidFill>
                  <a:srgbClr val="66FFFF"/>
                </a:solidFill>
                <a:latin typeface="標楷體" pitchFamily="65" charset="-120"/>
                <a:ea typeface="標楷體" pitchFamily="65" charset="-120"/>
              </a:rPr>
              <a:t>兩支</a:t>
            </a:r>
            <a:r>
              <a:rPr lang="zh-TW" altLang="en-US" sz="3600" b="1">
                <a:solidFill>
                  <a:schemeClr val="tx2"/>
                </a:solidFill>
                <a:latin typeface="標楷體" pitchFamily="65" charset="-120"/>
                <a:ea typeface="標楷體" pitchFamily="65" charset="-120"/>
              </a:rPr>
              <a:t>腳走路的鴨子，叫？</a:t>
            </a:r>
          </a:p>
        </p:txBody>
      </p:sp>
      <p:graphicFrame>
        <p:nvGraphicFramePr>
          <p:cNvPr id="1031171" name="Object 3"/>
          <p:cNvGraphicFramePr>
            <a:graphicFrameLocks noChangeAspect="1"/>
          </p:cNvGraphicFramePr>
          <p:nvPr/>
        </p:nvGraphicFramePr>
        <p:xfrm>
          <a:off x="1676400" y="2057400"/>
          <a:ext cx="3116263" cy="3467100"/>
        </p:xfrm>
        <a:graphic>
          <a:graphicData uri="http://schemas.openxmlformats.org/presentationml/2006/ole">
            <mc:AlternateContent xmlns:mc="http://schemas.openxmlformats.org/markup-compatibility/2006">
              <mc:Choice xmlns:v="urn:schemas-microsoft-com:vml" Requires="v">
                <p:oleObj spid="_x0000_s3123" name="Photo Editor Photo" r:id="rId3" imgW="3390476" imgH="3772427" progId="">
                  <p:embed/>
                </p:oleObj>
              </mc:Choice>
              <mc:Fallback>
                <p:oleObj name="Photo Editor Photo" r:id="rId3" imgW="3390476" imgH="377242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3116263"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172" name="Text Box 4"/>
          <p:cNvSpPr txBox="1">
            <a:spLocks noChangeArrowheads="1"/>
          </p:cNvSpPr>
          <p:nvPr/>
        </p:nvSpPr>
        <p:spPr bwMode="auto">
          <a:xfrm>
            <a:off x="5486400" y="2895600"/>
            <a:ext cx="1406525" cy="1555750"/>
          </a:xfrm>
          <a:prstGeom prst="rect">
            <a:avLst/>
          </a:prstGeom>
          <a:noFill/>
          <a:ln w="9525">
            <a:noFill/>
            <a:miter lim="800000"/>
            <a:headEnd/>
            <a:tailEnd/>
          </a:ln>
        </p:spPr>
        <p:txBody>
          <a:bodyPr wrap="none">
            <a:spAutoFit/>
          </a:bodyPr>
          <a:lstStyle/>
          <a:p>
            <a:pPr>
              <a:spcBef>
                <a:spcPct val="50000"/>
              </a:spcBef>
            </a:pPr>
            <a:r>
              <a:rPr lang="zh-TW" altLang="en-US" sz="9600" b="1">
                <a:solidFill>
                  <a:schemeClr val="tx2"/>
                </a:solidFill>
                <a:latin typeface="標楷體" pitchFamily="65" charset="-120"/>
                <a:ea typeface="標楷體" pitchFamily="65"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1031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031171"/>
                                        </p:tgtEl>
                                        <p:attrNameLst>
                                          <p:attrName>style.visibility</p:attrName>
                                        </p:attrNameLst>
                                      </p:cBhvr>
                                      <p:to>
                                        <p:strVal val="visible"/>
                                      </p:to>
                                    </p:set>
                                    <p:animEffect transition="in" filter="wipe(down)">
                                      <p:cBhvr>
                                        <p:cTn id="11" dur="580">
                                          <p:stCondLst>
                                            <p:cond delay="0"/>
                                          </p:stCondLst>
                                        </p:cTn>
                                        <p:tgtEl>
                                          <p:spTgt spid="1031171"/>
                                        </p:tgtEl>
                                      </p:cBhvr>
                                    </p:animEffect>
                                    <p:anim calcmode="lin" valueType="num">
                                      <p:cBhvr>
                                        <p:cTn id="12" dur="1822" tmFilter="0,0; 0.14,0.36; 0.43,0.73; 0.71,0.91; 1.0,1.0">
                                          <p:stCondLst>
                                            <p:cond delay="0"/>
                                          </p:stCondLst>
                                        </p:cTn>
                                        <p:tgtEl>
                                          <p:spTgt spid="103117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3117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3117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3117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31171"/>
                                        </p:tgtEl>
                                        <p:attrNameLst>
                                          <p:attrName>ppt_y</p:attrName>
                                        </p:attrNameLst>
                                      </p:cBhvr>
                                      <p:tavLst>
                                        <p:tav tm="0" fmla="#ppt_y-sin(pi*$)/81">
                                          <p:val>
                                            <p:fltVal val="0"/>
                                          </p:val>
                                        </p:tav>
                                        <p:tav tm="100000">
                                          <p:val>
                                            <p:fltVal val="1"/>
                                          </p:val>
                                        </p:tav>
                                      </p:tavLst>
                                    </p:anim>
                                    <p:animScale>
                                      <p:cBhvr>
                                        <p:cTn id="17" dur="26">
                                          <p:stCondLst>
                                            <p:cond delay="650"/>
                                          </p:stCondLst>
                                        </p:cTn>
                                        <p:tgtEl>
                                          <p:spTgt spid="1031171"/>
                                        </p:tgtEl>
                                      </p:cBhvr>
                                      <p:to x="100000" y="60000"/>
                                    </p:animScale>
                                    <p:animScale>
                                      <p:cBhvr>
                                        <p:cTn id="18" dur="166" decel="50000">
                                          <p:stCondLst>
                                            <p:cond delay="676"/>
                                          </p:stCondLst>
                                        </p:cTn>
                                        <p:tgtEl>
                                          <p:spTgt spid="1031171"/>
                                        </p:tgtEl>
                                      </p:cBhvr>
                                      <p:to x="100000" y="100000"/>
                                    </p:animScale>
                                    <p:animScale>
                                      <p:cBhvr>
                                        <p:cTn id="19" dur="26">
                                          <p:stCondLst>
                                            <p:cond delay="1312"/>
                                          </p:stCondLst>
                                        </p:cTn>
                                        <p:tgtEl>
                                          <p:spTgt spid="1031171"/>
                                        </p:tgtEl>
                                      </p:cBhvr>
                                      <p:to x="100000" y="80000"/>
                                    </p:animScale>
                                    <p:animScale>
                                      <p:cBhvr>
                                        <p:cTn id="20" dur="166" decel="50000">
                                          <p:stCondLst>
                                            <p:cond delay="1338"/>
                                          </p:stCondLst>
                                        </p:cTn>
                                        <p:tgtEl>
                                          <p:spTgt spid="1031171"/>
                                        </p:tgtEl>
                                      </p:cBhvr>
                                      <p:to x="100000" y="100000"/>
                                    </p:animScale>
                                    <p:animScale>
                                      <p:cBhvr>
                                        <p:cTn id="21" dur="26">
                                          <p:stCondLst>
                                            <p:cond delay="1642"/>
                                          </p:stCondLst>
                                        </p:cTn>
                                        <p:tgtEl>
                                          <p:spTgt spid="1031171"/>
                                        </p:tgtEl>
                                      </p:cBhvr>
                                      <p:to x="100000" y="90000"/>
                                    </p:animScale>
                                    <p:animScale>
                                      <p:cBhvr>
                                        <p:cTn id="22" dur="166" decel="50000">
                                          <p:stCondLst>
                                            <p:cond delay="1668"/>
                                          </p:stCondLst>
                                        </p:cTn>
                                        <p:tgtEl>
                                          <p:spTgt spid="1031171"/>
                                        </p:tgtEl>
                                      </p:cBhvr>
                                      <p:to x="100000" y="100000"/>
                                    </p:animScale>
                                    <p:animScale>
                                      <p:cBhvr>
                                        <p:cTn id="23" dur="26">
                                          <p:stCondLst>
                                            <p:cond delay="1808"/>
                                          </p:stCondLst>
                                        </p:cTn>
                                        <p:tgtEl>
                                          <p:spTgt spid="1031171"/>
                                        </p:tgtEl>
                                      </p:cBhvr>
                                      <p:to x="100000" y="95000"/>
                                    </p:animScale>
                                    <p:animScale>
                                      <p:cBhvr>
                                        <p:cTn id="24" dur="166" decel="50000">
                                          <p:stCondLst>
                                            <p:cond delay="1834"/>
                                          </p:stCondLst>
                                        </p:cTn>
                                        <p:tgtEl>
                                          <p:spTgt spid="103117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31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0" grpId="0" animBg="1" autoUpdateAnimBg="0"/>
      <p:bldP spid="103117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8C94EEB6-A663-4903-9006-33418374C6BE}" type="slidenum">
              <a:rPr lang="en-US" altLang="zh-TW"/>
              <a:pPr>
                <a:defRPr/>
              </a:pPr>
              <a:t>23</a:t>
            </a:fld>
            <a:endParaRPr lang="en-US" altLang="zh-TW"/>
          </a:p>
        </p:txBody>
      </p:sp>
      <p:sp>
        <p:nvSpPr>
          <p:cNvPr id="1528834" name="Rectangle 2"/>
          <p:cNvSpPr>
            <a:spLocks noGrp="1" noChangeArrowheads="1"/>
          </p:cNvSpPr>
          <p:nvPr>
            <p:ph type="title"/>
          </p:nvPr>
        </p:nvSpPr>
        <p:spPr/>
        <p:txBody>
          <a:bodyPr/>
          <a:lstStyle/>
          <a:p>
            <a:pPr eaLnBrk="1" hangingPunct="1">
              <a:defRPr/>
            </a:pPr>
            <a:r>
              <a:rPr lang="zh-TW" altLang="en-US" smtClean="0"/>
              <a:t>第一組看到什麼？</a:t>
            </a:r>
          </a:p>
        </p:txBody>
      </p:sp>
      <p:pic>
        <p:nvPicPr>
          <p:cNvPr id="1528835" name="Picture 3" descr="掃瞄0008"/>
          <p:cNvPicPr>
            <a:picLocks noGrp="1" noChangeAspect="1" noChangeArrowheads="1"/>
          </p:cNvPicPr>
          <p:nvPr>
            <p:ph idx="1"/>
          </p:nvPr>
        </p:nvPicPr>
        <p:blipFill>
          <a:blip r:embed="rId2"/>
          <a:srcRect/>
          <a:stretch>
            <a:fillRect/>
          </a:stretch>
        </p:blipFill>
        <p:spPr>
          <a:xfrm>
            <a:off x="2268538" y="908050"/>
            <a:ext cx="4065587" cy="5329238"/>
          </a:xfrm>
          <a:noFill/>
        </p:spPr>
      </p:pic>
      <p:sp>
        <p:nvSpPr>
          <p:cNvPr id="1528836" name="Text Box 4"/>
          <p:cNvSpPr txBox="1">
            <a:spLocks noChangeArrowheads="1"/>
          </p:cNvSpPr>
          <p:nvPr/>
        </p:nvSpPr>
        <p:spPr bwMode="auto">
          <a:xfrm>
            <a:off x="3176588" y="5364163"/>
            <a:ext cx="2470150" cy="641350"/>
          </a:xfrm>
          <a:prstGeom prst="rect">
            <a:avLst/>
          </a:prstGeom>
          <a:solidFill>
            <a:srgbClr val="FFFF66"/>
          </a:solidFill>
          <a:ln w="9525">
            <a:noFill/>
            <a:miter lim="800000"/>
            <a:headEnd/>
            <a:tailEnd/>
          </a:ln>
        </p:spPr>
        <p:txBody>
          <a:bodyPr wrap="none">
            <a:spAutoFit/>
          </a:bodyPr>
          <a:lstStyle/>
          <a:p>
            <a:r>
              <a:rPr lang="zh-TW" altLang="en-US" sz="3600" b="1">
                <a:solidFill>
                  <a:srgbClr val="FF3300"/>
                </a:solidFill>
                <a:ea typeface="標楷體" pitchFamily="65" charset="-120"/>
              </a:rPr>
              <a:t>一位老婦人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88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28836"/>
                                        </p:tgtEl>
                                        <p:attrNameLst>
                                          <p:attrName>style.visibility</p:attrName>
                                        </p:attrNameLst>
                                      </p:cBhvr>
                                      <p:to>
                                        <p:strVal val="visible"/>
                                      </p:to>
                                    </p:set>
                                    <p:animEffect transition="in" filter="dissolve">
                                      <p:cBhvr>
                                        <p:cTn id="11" dur="500"/>
                                        <p:tgtEl>
                                          <p:spTgt spid="1528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88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6B80D46E-3038-4F92-BC29-9208F56EBDDD}" type="slidenum">
              <a:rPr lang="en-US" altLang="zh-TW"/>
              <a:pPr>
                <a:defRPr/>
              </a:pPr>
              <a:t>24</a:t>
            </a:fld>
            <a:endParaRPr lang="en-US" altLang="zh-TW"/>
          </a:p>
        </p:txBody>
      </p:sp>
      <p:sp>
        <p:nvSpPr>
          <p:cNvPr id="1529858" name="Rectangle 2"/>
          <p:cNvSpPr>
            <a:spLocks noGrp="1" noChangeArrowheads="1"/>
          </p:cNvSpPr>
          <p:nvPr>
            <p:ph type="title"/>
          </p:nvPr>
        </p:nvSpPr>
        <p:spPr/>
        <p:txBody>
          <a:bodyPr/>
          <a:lstStyle/>
          <a:p>
            <a:pPr eaLnBrk="1" hangingPunct="1">
              <a:defRPr/>
            </a:pPr>
            <a:r>
              <a:rPr lang="zh-TW" altLang="en-US" smtClean="0"/>
              <a:t>第二組看到什麼？</a:t>
            </a:r>
          </a:p>
        </p:txBody>
      </p:sp>
      <p:pic>
        <p:nvPicPr>
          <p:cNvPr id="1529859" name="Picture 3" descr="掃瞄0009"/>
          <p:cNvPicPr>
            <a:picLocks noGrp="1" noChangeAspect="1" noChangeArrowheads="1"/>
          </p:cNvPicPr>
          <p:nvPr>
            <p:ph idx="1"/>
          </p:nvPr>
        </p:nvPicPr>
        <p:blipFill>
          <a:blip r:embed="rId2"/>
          <a:srcRect/>
          <a:stretch>
            <a:fillRect/>
          </a:stretch>
        </p:blipFill>
        <p:spPr>
          <a:xfrm>
            <a:off x="2411413" y="981075"/>
            <a:ext cx="4059237" cy="5286375"/>
          </a:xfrm>
          <a:noFill/>
        </p:spPr>
      </p:pic>
      <p:sp>
        <p:nvSpPr>
          <p:cNvPr id="1529860" name="Text Box 4"/>
          <p:cNvSpPr txBox="1">
            <a:spLocks noChangeArrowheads="1"/>
          </p:cNvSpPr>
          <p:nvPr/>
        </p:nvSpPr>
        <p:spPr bwMode="auto">
          <a:xfrm>
            <a:off x="3041650" y="5319713"/>
            <a:ext cx="2927350" cy="641350"/>
          </a:xfrm>
          <a:prstGeom prst="rect">
            <a:avLst/>
          </a:prstGeom>
          <a:solidFill>
            <a:srgbClr val="FFFF66"/>
          </a:solidFill>
          <a:ln w="9525">
            <a:noFill/>
            <a:miter lim="800000"/>
            <a:headEnd/>
            <a:tailEnd/>
          </a:ln>
        </p:spPr>
        <p:txBody>
          <a:bodyPr wrap="none">
            <a:spAutoFit/>
          </a:bodyPr>
          <a:lstStyle/>
          <a:p>
            <a:r>
              <a:rPr lang="zh-TW" altLang="en-US" sz="3600" b="1">
                <a:solidFill>
                  <a:srgbClr val="FF3300"/>
                </a:solidFill>
                <a:ea typeface="標楷體" pitchFamily="65" charset="-120"/>
              </a:rPr>
              <a:t>一位年輕少女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9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29860"/>
                                        </p:tgtEl>
                                        <p:attrNameLst>
                                          <p:attrName>style.visibility</p:attrName>
                                        </p:attrNameLst>
                                      </p:cBhvr>
                                      <p:to>
                                        <p:strVal val="visible"/>
                                      </p:to>
                                    </p:set>
                                    <p:animEffect transition="in" filter="dissolve">
                                      <p:cBhvr>
                                        <p:cTn id="11" dur="500"/>
                                        <p:tgtEl>
                                          <p:spTgt spid="152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98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363ABB79-EC0F-43DC-8E7D-4C04D114825E}" type="slidenum">
              <a:rPr lang="en-US" altLang="zh-TW"/>
              <a:pPr>
                <a:defRPr/>
              </a:pPr>
              <a:t>25</a:t>
            </a:fld>
            <a:endParaRPr lang="en-US" altLang="zh-TW"/>
          </a:p>
        </p:txBody>
      </p:sp>
      <p:sp>
        <p:nvSpPr>
          <p:cNvPr id="1530882" name="Rectangle 2"/>
          <p:cNvSpPr>
            <a:spLocks noGrp="1" noChangeArrowheads="1"/>
          </p:cNvSpPr>
          <p:nvPr>
            <p:ph type="title"/>
          </p:nvPr>
        </p:nvSpPr>
        <p:spPr/>
        <p:txBody>
          <a:bodyPr/>
          <a:lstStyle/>
          <a:p>
            <a:pPr eaLnBrk="1" hangingPunct="1">
              <a:defRPr/>
            </a:pPr>
            <a:r>
              <a:rPr lang="zh-TW" altLang="en-US" smtClean="0"/>
              <a:t>各位看到什麼？</a:t>
            </a:r>
          </a:p>
        </p:txBody>
      </p:sp>
      <p:pic>
        <p:nvPicPr>
          <p:cNvPr id="1530883" name="Picture 3" descr="掃瞄0011"/>
          <p:cNvPicPr>
            <a:picLocks noGrp="1" noChangeAspect="1" noChangeArrowheads="1"/>
          </p:cNvPicPr>
          <p:nvPr>
            <p:ph idx="1"/>
          </p:nvPr>
        </p:nvPicPr>
        <p:blipFill>
          <a:blip r:embed="rId2"/>
          <a:srcRect/>
          <a:stretch>
            <a:fillRect/>
          </a:stretch>
        </p:blipFill>
        <p:spPr>
          <a:xfrm>
            <a:off x="2555875" y="908050"/>
            <a:ext cx="4041775" cy="5472113"/>
          </a:xfrm>
          <a:noFill/>
        </p:spPr>
      </p:pic>
      <p:sp>
        <p:nvSpPr>
          <p:cNvPr id="1530884" name="Text Box 4"/>
          <p:cNvSpPr txBox="1">
            <a:spLocks noChangeArrowheads="1"/>
          </p:cNvSpPr>
          <p:nvPr/>
        </p:nvSpPr>
        <p:spPr bwMode="auto">
          <a:xfrm>
            <a:off x="1962150" y="5724525"/>
            <a:ext cx="5213350" cy="641350"/>
          </a:xfrm>
          <a:prstGeom prst="rect">
            <a:avLst/>
          </a:prstGeom>
          <a:solidFill>
            <a:srgbClr val="FFFF66"/>
          </a:solidFill>
          <a:ln w="9525">
            <a:noFill/>
            <a:miter lim="800000"/>
            <a:headEnd/>
            <a:tailEnd/>
          </a:ln>
        </p:spPr>
        <p:txBody>
          <a:bodyPr wrap="none">
            <a:spAutoFit/>
          </a:bodyPr>
          <a:lstStyle/>
          <a:p>
            <a:r>
              <a:rPr lang="zh-TW" altLang="en-US" sz="3600" b="1">
                <a:solidFill>
                  <a:srgbClr val="FF3300"/>
                </a:solidFill>
                <a:ea typeface="標楷體" pitchFamily="65" charset="-120"/>
              </a:rPr>
              <a:t>一位老婦人或年輕少女？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08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530884"/>
                                        </p:tgtEl>
                                        <p:attrNameLst>
                                          <p:attrName>style.visibility</p:attrName>
                                        </p:attrNameLst>
                                      </p:cBhvr>
                                      <p:to>
                                        <p:strVal val="visible"/>
                                      </p:to>
                                    </p:set>
                                    <p:animEffect transition="in" filter="dissolve">
                                      <p:cBhvr>
                                        <p:cTn id="11" dur="500"/>
                                        <p:tgtEl>
                                          <p:spTgt spid="153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08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p:txBody>
          <a:bodyPr/>
          <a:lstStyle/>
          <a:p>
            <a:pPr>
              <a:defRPr/>
            </a:pPr>
            <a:fld id="{10BD7990-C2DC-4520-8D9D-85F0D3D0EA0A}" type="slidenum">
              <a:rPr lang="en-US" altLang="zh-TW"/>
              <a:pPr>
                <a:defRPr/>
              </a:pPr>
              <a:t>26</a:t>
            </a:fld>
            <a:endParaRPr lang="en-US" altLang="zh-TW"/>
          </a:p>
        </p:txBody>
      </p:sp>
      <p:sp>
        <p:nvSpPr>
          <p:cNvPr id="1016834" name="Rectangle 2"/>
          <p:cNvSpPr>
            <a:spLocks noGrp="1" noChangeArrowheads="1"/>
          </p:cNvSpPr>
          <p:nvPr>
            <p:ph type="title"/>
          </p:nvPr>
        </p:nvSpPr>
        <p:spPr>
          <a:xfrm>
            <a:off x="250825" y="0"/>
            <a:ext cx="8893175" cy="1143000"/>
          </a:xfrm>
        </p:spPr>
        <p:txBody>
          <a:bodyPr/>
          <a:lstStyle/>
          <a:p>
            <a:pPr eaLnBrk="1" hangingPunct="1">
              <a:defRPr/>
            </a:pPr>
            <a:r>
              <a:rPr lang="zh-TW" altLang="en-US" smtClean="0"/>
              <a:t>小學生的「心智模式」：教育或訓練？</a:t>
            </a:r>
          </a:p>
        </p:txBody>
      </p:sp>
      <p:sp>
        <p:nvSpPr>
          <p:cNvPr id="493572" name="Text Box 3"/>
          <p:cNvSpPr txBox="1">
            <a:spLocks noChangeArrowheads="1"/>
          </p:cNvSpPr>
          <p:nvPr/>
        </p:nvSpPr>
        <p:spPr bwMode="auto">
          <a:xfrm>
            <a:off x="6400800" y="1447800"/>
            <a:ext cx="1403350" cy="4368800"/>
          </a:xfrm>
          <a:prstGeom prst="rect">
            <a:avLst/>
          </a:prstGeom>
          <a:solidFill>
            <a:srgbClr val="008000"/>
          </a:solidFill>
          <a:ln w="9525">
            <a:noFill/>
            <a:miter lim="800000"/>
            <a:headEnd/>
            <a:tailEnd/>
          </a:ln>
        </p:spPr>
        <p:txBody>
          <a:bodyPr vert="eaVert" wrap="none">
            <a:spAutoFit/>
          </a:bodyPr>
          <a:lstStyle/>
          <a:p>
            <a:pPr algn="dist"/>
            <a:r>
              <a:rPr lang="zh-TW" altLang="en-US" sz="4000">
                <a:latin typeface="Times New Roman" pitchFamily="18" charset="0"/>
                <a:ea typeface="標楷體" pitchFamily="65" charset="-120"/>
              </a:rPr>
              <a:t>天空有好多烏</a:t>
            </a:r>
            <a:r>
              <a:rPr lang="en-US" altLang="zh-TW" sz="4000">
                <a:latin typeface="Times New Roman" pitchFamily="18" charset="0"/>
                <a:ea typeface="標楷體" pitchFamily="65" charset="-120"/>
              </a:rPr>
              <a:t>(   )</a:t>
            </a:r>
            <a:r>
              <a:rPr lang="zh-TW" altLang="en-US" sz="4000">
                <a:latin typeface="Times New Roman" pitchFamily="18" charset="0"/>
                <a:ea typeface="標楷體" pitchFamily="65" charset="-120"/>
              </a:rPr>
              <a:t>，</a:t>
            </a:r>
          </a:p>
          <a:p>
            <a:pPr algn="dist"/>
            <a:r>
              <a:rPr lang="zh-TW" altLang="en-US" sz="4000">
                <a:latin typeface="Times New Roman" pitchFamily="18" charset="0"/>
                <a:ea typeface="標楷體" pitchFamily="65" charset="-120"/>
              </a:rPr>
              <a:t>天空要下</a:t>
            </a:r>
            <a:r>
              <a:rPr lang="en-US" altLang="zh-TW" sz="4000">
                <a:latin typeface="Times New Roman" pitchFamily="18" charset="0"/>
                <a:ea typeface="標楷體" pitchFamily="65" charset="-120"/>
              </a:rPr>
              <a:t>(   )</a:t>
            </a:r>
            <a:r>
              <a:rPr lang="zh-TW" altLang="en-US" sz="4000">
                <a:latin typeface="Times New Roman" pitchFamily="18" charset="0"/>
                <a:ea typeface="標楷體" pitchFamily="65" charset="-120"/>
              </a:rPr>
              <a:t>了。</a:t>
            </a:r>
          </a:p>
        </p:txBody>
      </p:sp>
      <p:sp>
        <p:nvSpPr>
          <p:cNvPr id="1016836" name="Text Box 4"/>
          <p:cNvSpPr txBox="1">
            <a:spLocks noChangeArrowheads="1"/>
          </p:cNvSpPr>
          <p:nvPr/>
        </p:nvSpPr>
        <p:spPr bwMode="auto">
          <a:xfrm>
            <a:off x="2133600" y="1447800"/>
            <a:ext cx="1403350" cy="4495800"/>
          </a:xfrm>
          <a:prstGeom prst="rect">
            <a:avLst/>
          </a:prstGeom>
          <a:solidFill>
            <a:schemeClr val="bg2"/>
          </a:solidFill>
          <a:ln w="9525">
            <a:noFill/>
            <a:miter lim="800000"/>
            <a:headEnd/>
            <a:tailEnd/>
          </a:ln>
        </p:spPr>
        <p:txBody>
          <a:bodyPr vert="eaVert" wrap="none">
            <a:spAutoFit/>
          </a:bodyPr>
          <a:lstStyle/>
          <a:p>
            <a:pPr algn="dist"/>
            <a:r>
              <a:rPr lang="zh-TW" altLang="en-US" sz="4000">
                <a:latin typeface="Times New Roman" pitchFamily="18" charset="0"/>
                <a:ea typeface="標楷體" pitchFamily="65" charset="-120"/>
              </a:rPr>
              <a:t>天空有好多烏</a:t>
            </a:r>
            <a:r>
              <a:rPr lang="en-US" altLang="zh-TW" sz="4000">
                <a:latin typeface="Times New Roman" pitchFamily="18" charset="0"/>
                <a:ea typeface="標楷體" pitchFamily="65" charset="-120"/>
              </a:rPr>
              <a:t>(</a:t>
            </a:r>
            <a:r>
              <a:rPr lang="zh-TW" altLang="en-US" sz="4000">
                <a:latin typeface="Times New Roman" pitchFamily="18" charset="0"/>
                <a:ea typeface="標楷體" pitchFamily="65" charset="-120"/>
              </a:rPr>
              <a:t>鴉</a:t>
            </a:r>
            <a:r>
              <a:rPr lang="en-US" altLang="zh-TW" sz="4000">
                <a:latin typeface="Times New Roman" pitchFamily="18" charset="0"/>
                <a:ea typeface="標楷體" pitchFamily="65" charset="-120"/>
              </a:rPr>
              <a:t>)</a:t>
            </a:r>
            <a:r>
              <a:rPr lang="zh-TW" altLang="en-US" sz="4000">
                <a:latin typeface="Times New Roman" pitchFamily="18" charset="0"/>
                <a:ea typeface="標楷體" pitchFamily="65" charset="-120"/>
              </a:rPr>
              <a:t>，</a:t>
            </a:r>
          </a:p>
          <a:p>
            <a:pPr algn="dist"/>
            <a:r>
              <a:rPr lang="zh-TW" altLang="en-US" sz="4000">
                <a:latin typeface="Times New Roman" pitchFamily="18" charset="0"/>
                <a:ea typeface="標楷體" pitchFamily="65" charset="-120"/>
              </a:rPr>
              <a:t>天空要下</a:t>
            </a:r>
            <a:r>
              <a:rPr lang="en-US" altLang="zh-TW" sz="4000">
                <a:latin typeface="Times New Roman" pitchFamily="18" charset="0"/>
                <a:ea typeface="標楷體" pitchFamily="65" charset="-120"/>
              </a:rPr>
              <a:t>(</a:t>
            </a:r>
            <a:r>
              <a:rPr lang="zh-TW" altLang="en-US" sz="4000">
                <a:solidFill>
                  <a:schemeClr val="hlink"/>
                </a:solidFill>
                <a:latin typeface="Times New Roman" pitchFamily="18" charset="0"/>
                <a:ea typeface="標楷體" pitchFamily="65" charset="-120"/>
              </a:rPr>
              <a:t>蛋</a:t>
            </a:r>
            <a:r>
              <a:rPr lang="en-US" altLang="zh-TW" sz="4000">
                <a:latin typeface="Times New Roman" pitchFamily="18" charset="0"/>
                <a:ea typeface="標楷體" pitchFamily="65" charset="-120"/>
              </a:rPr>
              <a:t>)</a:t>
            </a:r>
            <a:r>
              <a:rPr lang="zh-TW" altLang="en-US" sz="4000">
                <a:latin typeface="Times New Roman" pitchFamily="18" charset="0"/>
                <a:ea typeface="標楷體" pitchFamily="65" charset="-120"/>
              </a:rPr>
              <a:t>了。</a:t>
            </a:r>
          </a:p>
        </p:txBody>
      </p:sp>
      <p:sp>
        <p:nvSpPr>
          <p:cNvPr id="1016837" name="AutoShape 5"/>
          <p:cNvSpPr>
            <a:spLocks noChangeArrowheads="1"/>
          </p:cNvSpPr>
          <p:nvPr/>
        </p:nvSpPr>
        <p:spPr bwMode="auto">
          <a:xfrm>
            <a:off x="4114800" y="2895600"/>
            <a:ext cx="1600200" cy="1219200"/>
          </a:xfrm>
          <a:prstGeom prst="leftArrow">
            <a:avLst>
              <a:gd name="adj1" fmla="val 50000"/>
              <a:gd name="adj2" fmla="val 32813"/>
            </a:avLst>
          </a:prstGeom>
          <a:solidFill>
            <a:srgbClr val="FF66FF"/>
          </a:solidFill>
          <a:ln w="9525">
            <a:noFill/>
            <a:miter lim="800000"/>
            <a:headEnd/>
            <a:tailEnd/>
          </a:ln>
        </p:spPr>
        <p:txBody>
          <a:bodyPr wrap="none" anchor="ctr"/>
          <a:lstStyle/>
          <a:p>
            <a:endParaRPr lang="zh-TW" altLang="en-US"/>
          </a:p>
        </p:txBody>
      </p:sp>
      <p:grpSp>
        <p:nvGrpSpPr>
          <p:cNvPr id="2" name="Group 11"/>
          <p:cNvGrpSpPr>
            <a:grpSpLocks/>
          </p:cNvGrpSpPr>
          <p:nvPr/>
        </p:nvGrpSpPr>
        <p:grpSpPr bwMode="auto">
          <a:xfrm>
            <a:off x="161925" y="1828800"/>
            <a:ext cx="3800475" cy="4619625"/>
            <a:chOff x="102" y="1152"/>
            <a:chExt cx="2394" cy="2910"/>
          </a:xfrm>
        </p:grpSpPr>
        <p:grpSp>
          <p:nvGrpSpPr>
            <p:cNvPr id="3" name="Group 8"/>
            <p:cNvGrpSpPr>
              <a:grpSpLocks/>
            </p:cNvGrpSpPr>
            <p:nvPr/>
          </p:nvGrpSpPr>
          <p:grpSpPr bwMode="auto">
            <a:xfrm>
              <a:off x="960" y="1152"/>
              <a:ext cx="1536" cy="2304"/>
              <a:chOff x="960" y="1152"/>
              <a:chExt cx="1536" cy="2304"/>
            </a:xfrm>
          </p:grpSpPr>
          <p:sp>
            <p:nvSpPr>
              <p:cNvPr id="493578" name="Line 6"/>
              <p:cNvSpPr>
                <a:spLocks noChangeShapeType="1"/>
              </p:cNvSpPr>
              <p:nvPr/>
            </p:nvSpPr>
            <p:spPr bwMode="auto">
              <a:xfrm>
                <a:off x="1056" y="1152"/>
                <a:ext cx="1440" cy="2304"/>
              </a:xfrm>
              <a:prstGeom prst="line">
                <a:avLst/>
              </a:prstGeom>
              <a:noFill/>
              <a:ln w="57150">
                <a:solidFill>
                  <a:schemeClr val="accent2"/>
                </a:solidFill>
                <a:round/>
                <a:headEnd/>
                <a:tailEnd/>
              </a:ln>
            </p:spPr>
            <p:txBody>
              <a:bodyPr/>
              <a:lstStyle/>
              <a:p>
                <a:endParaRPr lang="zh-TW" altLang="en-US"/>
              </a:p>
            </p:txBody>
          </p:sp>
          <p:sp>
            <p:nvSpPr>
              <p:cNvPr id="493579" name="Line 7"/>
              <p:cNvSpPr>
                <a:spLocks noChangeShapeType="1"/>
              </p:cNvSpPr>
              <p:nvPr/>
            </p:nvSpPr>
            <p:spPr bwMode="auto">
              <a:xfrm flipV="1">
                <a:off x="960" y="1152"/>
                <a:ext cx="1536" cy="2256"/>
              </a:xfrm>
              <a:prstGeom prst="line">
                <a:avLst/>
              </a:prstGeom>
              <a:noFill/>
              <a:ln w="57150">
                <a:solidFill>
                  <a:schemeClr val="accent2"/>
                </a:solidFill>
                <a:round/>
                <a:headEnd/>
                <a:tailEnd/>
              </a:ln>
            </p:spPr>
            <p:txBody>
              <a:bodyPr/>
              <a:lstStyle/>
              <a:p>
                <a:endParaRPr lang="zh-TW" altLang="en-US"/>
              </a:p>
            </p:txBody>
          </p:sp>
        </p:grpSp>
        <p:pic>
          <p:nvPicPr>
            <p:cNvPr id="493577" name="Picture 9" descr="j0282753"/>
            <p:cNvPicPr>
              <a:picLocks noChangeAspect="1" noChangeArrowheads="1" noCrop="1"/>
            </p:cNvPicPr>
            <p:nvPr/>
          </p:nvPicPr>
          <p:blipFill>
            <a:blip r:embed="rId2"/>
            <a:srcRect/>
            <a:stretch>
              <a:fillRect/>
            </a:stretch>
          </p:blipFill>
          <p:spPr bwMode="auto">
            <a:xfrm>
              <a:off x="102" y="3294"/>
              <a:ext cx="768" cy="76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016837"/>
                                        </p:tgtEl>
                                        <p:attrNameLst>
                                          <p:attrName>style.visibility</p:attrName>
                                        </p:attrNameLst>
                                      </p:cBhvr>
                                      <p:to>
                                        <p:strVal val="visible"/>
                                      </p:to>
                                    </p:set>
                                    <p:animEffect transition="in" filter="slide(fromRight)">
                                      <p:cBhvr>
                                        <p:cTn id="7" dur="500"/>
                                        <p:tgtEl>
                                          <p:spTgt spid="10168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16836"/>
                                        </p:tgtEl>
                                        <p:attrNameLst>
                                          <p:attrName>style.visibility</p:attrName>
                                        </p:attrNameLst>
                                      </p:cBhvr>
                                      <p:to>
                                        <p:strVal val="visible"/>
                                      </p:to>
                                    </p:set>
                                    <p:anim calcmode="lin" valueType="num">
                                      <p:cBhvr additive="base">
                                        <p:cTn id="12" dur="500" fill="hold"/>
                                        <p:tgtEl>
                                          <p:spTgt spid="1016836"/>
                                        </p:tgtEl>
                                        <p:attrNameLst>
                                          <p:attrName>ppt_x</p:attrName>
                                        </p:attrNameLst>
                                      </p:cBhvr>
                                      <p:tavLst>
                                        <p:tav tm="0">
                                          <p:val>
                                            <p:strVal val="0-#ppt_w/2"/>
                                          </p:val>
                                        </p:tav>
                                        <p:tav tm="100000">
                                          <p:val>
                                            <p:strVal val="#ppt_x"/>
                                          </p:val>
                                        </p:tav>
                                      </p:tavLst>
                                    </p:anim>
                                    <p:anim calcmode="lin" valueType="num">
                                      <p:cBhvr additive="base">
                                        <p:cTn id="13" dur="500" fill="hold"/>
                                        <p:tgtEl>
                                          <p:spTgt spid="101683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6" grpId="0" animBg="1" autoUpdateAnimBg="0"/>
      <p:bldP spid="101683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投影片編號版面配置區 5"/>
          <p:cNvSpPr>
            <a:spLocks noGrp="1"/>
          </p:cNvSpPr>
          <p:nvPr>
            <p:ph type="sldNum" sz="quarter" idx="12"/>
          </p:nvPr>
        </p:nvSpPr>
        <p:spPr/>
        <p:txBody>
          <a:bodyPr/>
          <a:lstStyle/>
          <a:p>
            <a:pPr>
              <a:defRPr/>
            </a:pPr>
            <a:fld id="{3751D10D-E2DE-45C8-B716-E30FFA7C39D5}" type="slidenum">
              <a:rPr lang="en-US" altLang="zh-TW"/>
              <a:pPr>
                <a:defRPr/>
              </a:pPr>
              <a:t>27</a:t>
            </a:fld>
            <a:endParaRPr lang="en-US" altLang="zh-TW"/>
          </a:p>
        </p:txBody>
      </p:sp>
      <p:sp>
        <p:nvSpPr>
          <p:cNvPr id="346114" name="Rectangle 2"/>
          <p:cNvSpPr>
            <a:spLocks noGrp="1" noChangeArrowheads="1"/>
          </p:cNvSpPr>
          <p:nvPr>
            <p:ph type="title"/>
          </p:nvPr>
        </p:nvSpPr>
        <p:spPr>
          <a:xfrm>
            <a:off x="685800" y="0"/>
            <a:ext cx="7772400" cy="1143000"/>
          </a:xfrm>
        </p:spPr>
        <p:txBody>
          <a:bodyPr/>
          <a:lstStyle/>
          <a:p>
            <a:pPr eaLnBrk="1" hangingPunct="1">
              <a:defRPr/>
            </a:pPr>
            <a:r>
              <a:rPr lang="zh-TW" altLang="en-US" smtClean="0"/>
              <a:t>心智模式</a:t>
            </a:r>
          </a:p>
        </p:txBody>
      </p:sp>
      <p:sp>
        <p:nvSpPr>
          <p:cNvPr id="346115" name="Rectangle 3"/>
          <p:cNvSpPr>
            <a:spLocks noGrp="1" noChangeArrowheads="1"/>
          </p:cNvSpPr>
          <p:nvPr>
            <p:ph type="body" idx="1"/>
          </p:nvPr>
        </p:nvSpPr>
        <p:spPr>
          <a:xfrm>
            <a:off x="385763" y="1066800"/>
            <a:ext cx="8461375" cy="2057400"/>
          </a:xfrm>
        </p:spPr>
        <p:txBody>
          <a:bodyPr/>
          <a:lstStyle/>
          <a:p>
            <a:pPr eaLnBrk="1" hangingPunct="1">
              <a:lnSpc>
                <a:spcPct val="90000"/>
              </a:lnSpc>
            </a:pPr>
            <a:r>
              <a:rPr lang="zh-TW" altLang="en-US" sz="3600" smtClean="0"/>
              <a:t>嚴長壽對圓山的認知與改革之心智模式，主要係來自於亞都飯店的成功經驗。然而此心智模式是否足以面對「全新」的問題？</a:t>
            </a:r>
          </a:p>
        </p:txBody>
      </p:sp>
      <p:grpSp>
        <p:nvGrpSpPr>
          <p:cNvPr id="2" name="Group 76"/>
          <p:cNvGrpSpPr>
            <a:grpSpLocks/>
          </p:cNvGrpSpPr>
          <p:nvPr/>
        </p:nvGrpSpPr>
        <p:grpSpPr bwMode="auto">
          <a:xfrm>
            <a:off x="1905000" y="3124200"/>
            <a:ext cx="4724400" cy="3200400"/>
            <a:chOff x="1200" y="1968"/>
            <a:chExt cx="2976" cy="2016"/>
          </a:xfrm>
        </p:grpSpPr>
        <p:sp>
          <p:nvSpPr>
            <p:cNvPr id="494598" name="Rectangle 75"/>
            <p:cNvSpPr>
              <a:spLocks noChangeArrowheads="1"/>
            </p:cNvSpPr>
            <p:nvPr/>
          </p:nvSpPr>
          <p:spPr bwMode="auto">
            <a:xfrm>
              <a:off x="1200" y="1968"/>
              <a:ext cx="2976" cy="2016"/>
            </a:xfrm>
            <a:prstGeom prst="rect">
              <a:avLst/>
            </a:prstGeom>
            <a:solidFill>
              <a:schemeClr val="bg2"/>
            </a:solidFill>
            <a:ln w="9525">
              <a:noFill/>
              <a:miter lim="800000"/>
              <a:headEnd/>
              <a:tailEnd/>
            </a:ln>
          </p:spPr>
          <p:txBody>
            <a:bodyPr wrap="none" anchor="ctr"/>
            <a:lstStyle/>
            <a:p>
              <a:endParaRPr lang="zh-TW" altLang="en-US"/>
            </a:p>
          </p:txBody>
        </p:sp>
        <p:grpSp>
          <p:nvGrpSpPr>
            <p:cNvPr id="3" name="Group 53"/>
            <p:cNvGrpSpPr>
              <a:grpSpLocks/>
            </p:cNvGrpSpPr>
            <p:nvPr/>
          </p:nvGrpSpPr>
          <p:grpSpPr bwMode="auto">
            <a:xfrm>
              <a:off x="1344" y="1968"/>
              <a:ext cx="2568" cy="1951"/>
              <a:chOff x="1320" y="1056"/>
              <a:chExt cx="2568" cy="1951"/>
            </a:xfrm>
          </p:grpSpPr>
          <p:grpSp>
            <p:nvGrpSpPr>
              <p:cNvPr id="4" name="Group 54"/>
              <p:cNvGrpSpPr>
                <a:grpSpLocks/>
              </p:cNvGrpSpPr>
              <p:nvPr/>
            </p:nvGrpSpPr>
            <p:grpSpPr bwMode="auto">
              <a:xfrm>
                <a:off x="1782" y="1474"/>
                <a:ext cx="2106" cy="1522"/>
                <a:chOff x="1584" y="1344"/>
                <a:chExt cx="2544" cy="1776"/>
              </a:xfrm>
            </p:grpSpPr>
            <p:sp>
              <p:nvSpPr>
                <p:cNvPr id="494616" name="Rectangle 55"/>
                <p:cNvSpPr>
                  <a:spLocks noChangeArrowheads="1"/>
                </p:cNvSpPr>
                <p:nvPr/>
              </p:nvSpPr>
              <p:spPr bwMode="auto">
                <a:xfrm>
                  <a:off x="1584" y="1344"/>
                  <a:ext cx="2544" cy="1776"/>
                </a:xfrm>
                <a:prstGeom prst="rect">
                  <a:avLst/>
                </a:prstGeom>
                <a:solidFill>
                  <a:schemeClr val="bg1"/>
                </a:solidFill>
                <a:ln w="9525">
                  <a:solidFill>
                    <a:schemeClr val="tx2"/>
                  </a:solidFill>
                  <a:miter lim="800000"/>
                  <a:headEnd/>
                  <a:tailEnd/>
                </a:ln>
              </p:spPr>
              <p:txBody>
                <a:bodyPr wrap="none" anchor="ctr"/>
                <a:lstStyle/>
                <a:p>
                  <a:pPr algn="ctr"/>
                  <a:endParaRPr lang="zh-TW" altLang="zh-TW" sz="2400">
                    <a:latin typeface="Times New Roman" pitchFamily="18" charset="0"/>
                    <a:ea typeface="標楷體" pitchFamily="65" charset="-120"/>
                  </a:endParaRPr>
                </a:p>
              </p:txBody>
            </p:sp>
            <p:sp>
              <p:nvSpPr>
                <p:cNvPr id="494617" name="Line 56"/>
                <p:cNvSpPr>
                  <a:spLocks noChangeShapeType="1"/>
                </p:cNvSpPr>
                <p:nvPr/>
              </p:nvSpPr>
              <p:spPr bwMode="auto">
                <a:xfrm>
                  <a:off x="1584" y="2256"/>
                  <a:ext cx="2544" cy="0"/>
                </a:xfrm>
                <a:prstGeom prst="line">
                  <a:avLst/>
                </a:prstGeom>
                <a:noFill/>
                <a:ln w="9525">
                  <a:solidFill>
                    <a:schemeClr val="tx2"/>
                  </a:solidFill>
                  <a:round/>
                  <a:headEnd/>
                  <a:tailEnd/>
                </a:ln>
              </p:spPr>
              <p:txBody>
                <a:bodyPr wrap="none" anchor="ctr"/>
                <a:lstStyle/>
                <a:p>
                  <a:endParaRPr lang="zh-TW" altLang="en-US"/>
                </a:p>
              </p:txBody>
            </p:sp>
            <p:sp>
              <p:nvSpPr>
                <p:cNvPr id="494618" name="Line 57"/>
                <p:cNvSpPr>
                  <a:spLocks noChangeShapeType="1"/>
                </p:cNvSpPr>
                <p:nvPr/>
              </p:nvSpPr>
              <p:spPr bwMode="auto">
                <a:xfrm>
                  <a:off x="2832" y="1344"/>
                  <a:ext cx="0" cy="1776"/>
                </a:xfrm>
                <a:prstGeom prst="line">
                  <a:avLst/>
                </a:prstGeom>
                <a:noFill/>
                <a:ln w="9525">
                  <a:solidFill>
                    <a:schemeClr val="tx2"/>
                  </a:solidFill>
                  <a:round/>
                  <a:headEnd/>
                  <a:tailEnd/>
                </a:ln>
              </p:spPr>
              <p:txBody>
                <a:bodyPr wrap="none" anchor="ctr"/>
                <a:lstStyle/>
                <a:p>
                  <a:endParaRPr lang="zh-TW" altLang="en-US"/>
                </a:p>
              </p:txBody>
            </p:sp>
          </p:grpSp>
          <p:sp>
            <p:nvSpPr>
              <p:cNvPr id="494601" name="Text Box 58"/>
              <p:cNvSpPr txBox="1">
                <a:spLocks noChangeArrowheads="1"/>
              </p:cNvSpPr>
              <p:nvPr/>
            </p:nvSpPr>
            <p:spPr bwMode="auto">
              <a:xfrm>
                <a:off x="2304" y="1056"/>
                <a:ext cx="1076" cy="28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知識的形成</a:t>
                </a:r>
              </a:p>
            </p:txBody>
          </p:sp>
          <p:sp>
            <p:nvSpPr>
              <p:cNvPr id="494602" name="Text Box 59"/>
              <p:cNvSpPr txBox="1">
                <a:spLocks noChangeArrowheads="1"/>
              </p:cNvSpPr>
              <p:nvPr/>
            </p:nvSpPr>
            <p:spPr bwMode="auto">
              <a:xfrm>
                <a:off x="2014" y="1269"/>
                <a:ext cx="548"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結構化</a:t>
                </a:r>
              </a:p>
            </p:txBody>
          </p:sp>
          <p:sp>
            <p:nvSpPr>
              <p:cNvPr id="494603" name="Text Box 60"/>
              <p:cNvSpPr txBox="1">
                <a:spLocks noChangeArrowheads="1"/>
              </p:cNvSpPr>
              <p:nvPr/>
            </p:nvSpPr>
            <p:spPr bwMode="auto">
              <a:xfrm>
                <a:off x="3014" y="1269"/>
                <a:ext cx="692"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未結構化</a:t>
                </a:r>
              </a:p>
            </p:txBody>
          </p:sp>
          <p:sp>
            <p:nvSpPr>
              <p:cNvPr id="494604" name="Text Box 61"/>
              <p:cNvSpPr txBox="1">
                <a:spLocks noChangeArrowheads="1"/>
              </p:cNvSpPr>
              <p:nvPr/>
            </p:nvSpPr>
            <p:spPr bwMode="auto">
              <a:xfrm>
                <a:off x="1320" y="1721"/>
                <a:ext cx="308" cy="120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a:t>
                </a:r>
              </a:p>
              <a:p>
                <a:pPr algn="ctr"/>
                <a:r>
                  <a:rPr lang="zh-TW" altLang="en-US" sz="2400">
                    <a:latin typeface="Times New Roman" pitchFamily="18" charset="0"/>
                    <a:ea typeface="標楷體" pitchFamily="65" charset="-120"/>
                  </a:rPr>
                  <a:t>識</a:t>
                </a:r>
              </a:p>
              <a:p>
                <a:pPr algn="ctr"/>
                <a:r>
                  <a:rPr lang="zh-TW" altLang="en-US" sz="2400">
                    <a:latin typeface="Times New Roman" pitchFamily="18" charset="0"/>
                    <a:ea typeface="標楷體" pitchFamily="65" charset="-120"/>
                  </a:rPr>
                  <a:t>的</a:t>
                </a:r>
              </a:p>
              <a:p>
                <a:pPr algn="ctr"/>
                <a:r>
                  <a:rPr lang="zh-TW" altLang="en-US" sz="2400">
                    <a:latin typeface="Times New Roman" pitchFamily="18" charset="0"/>
                    <a:ea typeface="標楷體" pitchFamily="65" charset="-120"/>
                  </a:rPr>
                  <a:t>分</a:t>
                </a:r>
              </a:p>
              <a:p>
                <a:pPr algn="ctr"/>
                <a:r>
                  <a:rPr lang="zh-TW" altLang="en-US" sz="2400">
                    <a:latin typeface="Times New Roman" pitchFamily="18" charset="0"/>
                    <a:ea typeface="標楷體" pitchFamily="65" charset="-120"/>
                  </a:rPr>
                  <a:t>享</a:t>
                </a:r>
              </a:p>
            </p:txBody>
          </p:sp>
          <p:sp>
            <p:nvSpPr>
              <p:cNvPr id="494605" name="Text Box 62"/>
              <p:cNvSpPr txBox="1">
                <a:spLocks noChangeArrowheads="1"/>
              </p:cNvSpPr>
              <p:nvPr/>
            </p:nvSpPr>
            <p:spPr bwMode="auto">
              <a:xfrm>
                <a:off x="1536" y="1392"/>
                <a:ext cx="260" cy="1615"/>
              </a:xfrm>
              <a:prstGeom prst="rect">
                <a:avLst/>
              </a:prstGeom>
              <a:noFill/>
              <a:ln w="9525">
                <a:noFill/>
                <a:miter lim="800000"/>
                <a:headEnd/>
                <a:tailEnd/>
              </a:ln>
            </p:spPr>
            <p:txBody>
              <a:bodyPr wrap="none">
                <a:spAutoFit/>
              </a:bodyPr>
              <a:lstStyle/>
              <a:p>
                <a:pPr algn="ctr"/>
                <a:endParaRPr lang="en-US" altLang="zh-TW">
                  <a:latin typeface="Times New Roman" pitchFamily="18" charset="0"/>
                  <a:ea typeface="標楷體" pitchFamily="65" charset="-120"/>
                </a:endParaRP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r>
                  <a:rPr lang="zh-TW" altLang="en-US">
                    <a:latin typeface="Times New Roman" pitchFamily="18" charset="0"/>
                    <a:ea typeface="標楷體" pitchFamily="65" charset="-120"/>
                  </a:rPr>
                  <a:t>不</a:t>
                </a: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p:txBody>
          </p:sp>
          <p:sp>
            <p:nvSpPr>
              <p:cNvPr id="494606" name="Text Box 63"/>
              <p:cNvSpPr txBox="1">
                <a:spLocks noChangeArrowheads="1"/>
              </p:cNvSpPr>
              <p:nvPr/>
            </p:nvSpPr>
            <p:spPr bwMode="auto">
              <a:xfrm>
                <a:off x="2043" y="2608"/>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sp>
            <p:nvSpPr>
              <p:cNvPr id="494607" name="Text Box 64"/>
              <p:cNvSpPr txBox="1">
                <a:spLocks noChangeArrowheads="1"/>
              </p:cNvSpPr>
              <p:nvPr/>
            </p:nvSpPr>
            <p:spPr bwMode="auto">
              <a:xfrm>
                <a:off x="1872" y="1556"/>
                <a:ext cx="820"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4608" name="Text Box 65"/>
              <p:cNvSpPr txBox="1">
                <a:spLocks noChangeArrowheads="1"/>
              </p:cNvSpPr>
              <p:nvPr/>
            </p:nvSpPr>
            <p:spPr bwMode="auto">
              <a:xfrm>
                <a:off x="2904" y="1556"/>
                <a:ext cx="831"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4609" name="Text Box 66"/>
              <p:cNvSpPr txBox="1">
                <a:spLocks noChangeArrowheads="1"/>
              </p:cNvSpPr>
              <p:nvPr/>
            </p:nvSpPr>
            <p:spPr bwMode="auto">
              <a:xfrm>
                <a:off x="2898" y="2709"/>
                <a:ext cx="895"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4610" name="Text Box 67"/>
              <p:cNvSpPr txBox="1">
                <a:spLocks noChangeArrowheads="1"/>
              </p:cNvSpPr>
              <p:nvPr/>
            </p:nvSpPr>
            <p:spPr bwMode="auto">
              <a:xfrm>
                <a:off x="1865" y="2709"/>
                <a:ext cx="884"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4611" name="Text Box 68"/>
              <p:cNvSpPr txBox="1">
                <a:spLocks noChangeArrowheads="1"/>
              </p:cNvSpPr>
              <p:nvPr/>
            </p:nvSpPr>
            <p:spPr bwMode="auto">
              <a:xfrm>
                <a:off x="1728" y="1871"/>
                <a:ext cx="1076" cy="366"/>
              </a:xfrm>
              <a:prstGeom prst="rect">
                <a:avLst/>
              </a:prstGeom>
              <a:noFill/>
              <a:ln w="9525">
                <a:noFill/>
                <a:miter lim="800000"/>
                <a:headEnd/>
                <a:tailEnd/>
              </a:ln>
            </p:spPr>
            <p:txBody>
              <a:bodyPr wrap="none">
                <a:spAutoFit/>
              </a:bodyPr>
              <a:lstStyle/>
              <a:p>
                <a:r>
                  <a:rPr lang="en-US" altLang="zh-TW" sz="1600">
                    <a:latin typeface="Times New Roman" pitchFamily="18" charset="0"/>
                    <a:ea typeface="標楷體" pitchFamily="65" charset="-120"/>
                  </a:rPr>
                  <a:t>  </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a:t>
                </a:r>
              </a:p>
              <a:p>
                <a:r>
                  <a:rPr lang="zh-TW" altLang="en-US" sz="1600">
                    <a:solidFill>
                      <a:srgbClr val="FF0000"/>
                    </a:solidFill>
                    <a:latin typeface="Times New Roman" pitchFamily="18" charset="0"/>
                    <a:ea typeface="標楷體" pitchFamily="65" charset="-120"/>
                  </a:rPr>
                  <a:t>  知道的</a:t>
                </a:r>
              </a:p>
            </p:txBody>
          </p:sp>
          <p:sp>
            <p:nvSpPr>
              <p:cNvPr id="494612" name="Text Box 69"/>
              <p:cNvSpPr txBox="1">
                <a:spLocks noChangeArrowheads="1"/>
              </p:cNvSpPr>
              <p:nvPr/>
            </p:nvSpPr>
            <p:spPr bwMode="auto">
              <a:xfrm>
                <a:off x="1824" y="2400"/>
                <a:ext cx="1012" cy="520"/>
              </a:xfrm>
              <a:prstGeom prst="rect">
                <a:avLst/>
              </a:prstGeom>
              <a:noFill/>
              <a:ln w="9525">
                <a:noFill/>
                <a:miter lim="800000"/>
                <a:headEnd/>
                <a:tailEnd/>
              </a:ln>
            </p:spPr>
            <p:txBody>
              <a:bodyPr wrap="none">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p>
              <a:p>
                <a:r>
                  <a:rPr lang="zh-TW" altLang="en-US" sz="1600">
                    <a:solidFill>
                      <a:srgbClr val="FF0000"/>
                    </a:solidFill>
                    <a:latin typeface="Times New Roman" pitchFamily="18" charset="0"/>
                    <a:ea typeface="標楷體" pitchFamily="65" charset="-120"/>
                  </a:rPr>
                  <a:t>所知道的</a:t>
                </a:r>
              </a:p>
              <a:p>
                <a:endParaRPr lang="en-US" altLang="zh-TW" sz="1600">
                  <a:latin typeface="Times New Roman" pitchFamily="18" charset="0"/>
                  <a:ea typeface="標楷體" pitchFamily="65" charset="-120"/>
                </a:endParaRPr>
              </a:p>
            </p:txBody>
          </p:sp>
          <p:sp>
            <p:nvSpPr>
              <p:cNvPr id="494613" name="Text Box 70"/>
              <p:cNvSpPr txBox="1">
                <a:spLocks noChangeArrowheads="1"/>
              </p:cNvSpPr>
              <p:nvPr/>
            </p:nvSpPr>
            <p:spPr bwMode="auto">
              <a:xfrm>
                <a:off x="2895" y="1844"/>
                <a:ext cx="914"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endParaRPr lang="zh-TW" altLang="en-US" sz="1600">
                  <a:latin typeface="Times New Roman" pitchFamily="18" charset="0"/>
                  <a:ea typeface="標楷體" pitchFamily="65" charset="-120"/>
                </a:endParaRPr>
              </a:p>
            </p:txBody>
          </p:sp>
          <p:sp>
            <p:nvSpPr>
              <p:cNvPr id="494614" name="Text Box 71"/>
              <p:cNvSpPr txBox="1">
                <a:spLocks noChangeArrowheads="1"/>
              </p:cNvSpPr>
              <p:nvPr/>
            </p:nvSpPr>
            <p:spPr bwMode="auto">
              <a:xfrm>
                <a:off x="2928" y="2400"/>
                <a:ext cx="953"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p>
            </p:txBody>
          </p:sp>
          <p:sp>
            <p:nvSpPr>
              <p:cNvPr id="494615" name="Text Box 72"/>
              <p:cNvSpPr txBox="1">
                <a:spLocks noChangeArrowheads="1"/>
              </p:cNvSpPr>
              <p:nvPr/>
            </p:nvSpPr>
            <p:spPr bwMode="auto">
              <a:xfrm>
                <a:off x="1327" y="1209"/>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additive="base">
                                        <p:cTn id="7" dur="500" fill="hold"/>
                                        <p:tgtEl>
                                          <p:spTgt spid="3461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46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投影片編號版面配置區 5"/>
          <p:cNvSpPr>
            <a:spLocks noGrp="1"/>
          </p:cNvSpPr>
          <p:nvPr>
            <p:ph type="sldNum" sz="quarter" idx="12"/>
          </p:nvPr>
        </p:nvSpPr>
        <p:spPr/>
        <p:txBody>
          <a:bodyPr/>
          <a:lstStyle/>
          <a:p>
            <a:pPr>
              <a:defRPr/>
            </a:pPr>
            <a:fld id="{5213AB95-0164-4D5A-9657-5EF1CFFBB657}" type="slidenum">
              <a:rPr lang="en-US" altLang="zh-TW"/>
              <a:pPr>
                <a:defRPr/>
              </a:pPr>
              <a:t>28</a:t>
            </a:fld>
            <a:endParaRPr lang="en-US" altLang="zh-TW"/>
          </a:p>
        </p:txBody>
      </p:sp>
      <p:sp>
        <p:nvSpPr>
          <p:cNvPr id="347138" name="Rectangle 2"/>
          <p:cNvSpPr>
            <a:spLocks noGrp="1" noChangeArrowheads="1"/>
          </p:cNvSpPr>
          <p:nvPr>
            <p:ph type="title"/>
          </p:nvPr>
        </p:nvSpPr>
        <p:spPr>
          <a:xfrm>
            <a:off x="685800" y="0"/>
            <a:ext cx="7772400" cy="1143000"/>
          </a:xfrm>
        </p:spPr>
        <p:txBody>
          <a:bodyPr/>
          <a:lstStyle/>
          <a:p>
            <a:pPr eaLnBrk="1" hangingPunct="1">
              <a:defRPr/>
            </a:pPr>
            <a:r>
              <a:rPr lang="zh-TW" altLang="en-US" smtClean="0"/>
              <a:t>心智模式</a:t>
            </a:r>
          </a:p>
        </p:txBody>
      </p:sp>
      <p:sp>
        <p:nvSpPr>
          <p:cNvPr id="347139" name="Rectangle 3"/>
          <p:cNvSpPr>
            <a:spLocks noGrp="1" noChangeArrowheads="1"/>
          </p:cNvSpPr>
          <p:nvPr>
            <p:ph type="body" idx="1"/>
          </p:nvPr>
        </p:nvSpPr>
        <p:spPr>
          <a:xfrm>
            <a:off x="381000" y="1066800"/>
            <a:ext cx="8534400" cy="1752600"/>
          </a:xfrm>
        </p:spPr>
        <p:txBody>
          <a:bodyPr/>
          <a:lstStyle/>
          <a:p>
            <a:pPr eaLnBrk="1" hangingPunct="1">
              <a:lnSpc>
                <a:spcPct val="90000"/>
              </a:lnSpc>
            </a:pPr>
            <a:r>
              <a:rPr lang="zh-TW" altLang="en-US" sz="3600" smtClean="0"/>
              <a:t>林信義對台灣經濟的認知與改革之心智模式，主要係來自於中華汽車的成功經驗。然而此心智模式是否足以面對「全新」的問題？</a:t>
            </a:r>
            <a:endParaRPr lang="zh-TW" altLang="en-US" sz="3600" smtClean="0">
              <a:solidFill>
                <a:srgbClr val="FF0000"/>
              </a:solidFill>
            </a:endParaRPr>
          </a:p>
          <a:p>
            <a:pPr eaLnBrk="1" hangingPunct="1">
              <a:lnSpc>
                <a:spcPct val="90000"/>
              </a:lnSpc>
            </a:pPr>
            <a:endParaRPr lang="en-US" altLang="zh-TW" sz="3600" smtClean="0"/>
          </a:p>
        </p:txBody>
      </p:sp>
      <p:grpSp>
        <p:nvGrpSpPr>
          <p:cNvPr id="2" name="Group 67"/>
          <p:cNvGrpSpPr>
            <a:grpSpLocks/>
          </p:cNvGrpSpPr>
          <p:nvPr/>
        </p:nvGrpSpPr>
        <p:grpSpPr bwMode="auto">
          <a:xfrm>
            <a:off x="1905000" y="3124200"/>
            <a:ext cx="4724400" cy="3200400"/>
            <a:chOff x="1200" y="1968"/>
            <a:chExt cx="2976" cy="2016"/>
          </a:xfrm>
        </p:grpSpPr>
        <p:sp>
          <p:nvSpPr>
            <p:cNvPr id="495622" name="Rectangle 66"/>
            <p:cNvSpPr>
              <a:spLocks noChangeArrowheads="1"/>
            </p:cNvSpPr>
            <p:nvPr/>
          </p:nvSpPr>
          <p:spPr bwMode="auto">
            <a:xfrm>
              <a:off x="1200" y="1968"/>
              <a:ext cx="2976" cy="2016"/>
            </a:xfrm>
            <a:prstGeom prst="rect">
              <a:avLst/>
            </a:prstGeom>
            <a:solidFill>
              <a:schemeClr val="bg2"/>
            </a:solidFill>
            <a:ln w="9525">
              <a:noFill/>
              <a:miter lim="800000"/>
              <a:headEnd/>
              <a:tailEnd/>
            </a:ln>
          </p:spPr>
          <p:txBody>
            <a:bodyPr wrap="none" anchor="ctr"/>
            <a:lstStyle/>
            <a:p>
              <a:endParaRPr lang="zh-TW" altLang="en-US"/>
            </a:p>
          </p:txBody>
        </p:sp>
        <p:grpSp>
          <p:nvGrpSpPr>
            <p:cNvPr id="3" name="Group 45"/>
            <p:cNvGrpSpPr>
              <a:grpSpLocks/>
            </p:cNvGrpSpPr>
            <p:nvPr/>
          </p:nvGrpSpPr>
          <p:grpSpPr bwMode="auto">
            <a:xfrm>
              <a:off x="1344" y="1968"/>
              <a:ext cx="2568" cy="1951"/>
              <a:chOff x="1320" y="1056"/>
              <a:chExt cx="2568" cy="1951"/>
            </a:xfrm>
          </p:grpSpPr>
          <p:grpSp>
            <p:nvGrpSpPr>
              <p:cNvPr id="4" name="Group 46"/>
              <p:cNvGrpSpPr>
                <a:grpSpLocks/>
              </p:cNvGrpSpPr>
              <p:nvPr/>
            </p:nvGrpSpPr>
            <p:grpSpPr bwMode="auto">
              <a:xfrm>
                <a:off x="1782" y="1474"/>
                <a:ext cx="2106" cy="1522"/>
                <a:chOff x="1584" y="1344"/>
                <a:chExt cx="2544" cy="1776"/>
              </a:xfrm>
            </p:grpSpPr>
            <p:sp>
              <p:nvSpPr>
                <p:cNvPr id="495640" name="Rectangle 47"/>
                <p:cNvSpPr>
                  <a:spLocks noChangeArrowheads="1"/>
                </p:cNvSpPr>
                <p:nvPr/>
              </p:nvSpPr>
              <p:spPr bwMode="auto">
                <a:xfrm>
                  <a:off x="1584" y="1344"/>
                  <a:ext cx="2544" cy="1776"/>
                </a:xfrm>
                <a:prstGeom prst="rect">
                  <a:avLst/>
                </a:prstGeom>
                <a:solidFill>
                  <a:schemeClr val="bg1"/>
                </a:solidFill>
                <a:ln w="9525">
                  <a:solidFill>
                    <a:schemeClr val="tx2"/>
                  </a:solidFill>
                  <a:miter lim="800000"/>
                  <a:headEnd/>
                  <a:tailEnd/>
                </a:ln>
              </p:spPr>
              <p:txBody>
                <a:bodyPr wrap="none" anchor="ctr"/>
                <a:lstStyle/>
                <a:p>
                  <a:pPr algn="ctr"/>
                  <a:endParaRPr lang="zh-TW" altLang="zh-TW" sz="2400">
                    <a:latin typeface="Times New Roman" pitchFamily="18" charset="0"/>
                    <a:ea typeface="標楷體" pitchFamily="65" charset="-120"/>
                  </a:endParaRPr>
                </a:p>
              </p:txBody>
            </p:sp>
            <p:sp>
              <p:nvSpPr>
                <p:cNvPr id="495641" name="Line 48"/>
                <p:cNvSpPr>
                  <a:spLocks noChangeShapeType="1"/>
                </p:cNvSpPr>
                <p:nvPr/>
              </p:nvSpPr>
              <p:spPr bwMode="auto">
                <a:xfrm>
                  <a:off x="1584" y="2256"/>
                  <a:ext cx="2544" cy="0"/>
                </a:xfrm>
                <a:prstGeom prst="line">
                  <a:avLst/>
                </a:prstGeom>
                <a:noFill/>
                <a:ln w="9525">
                  <a:solidFill>
                    <a:schemeClr val="tx2"/>
                  </a:solidFill>
                  <a:round/>
                  <a:headEnd/>
                  <a:tailEnd/>
                </a:ln>
              </p:spPr>
              <p:txBody>
                <a:bodyPr wrap="none" anchor="ctr"/>
                <a:lstStyle/>
                <a:p>
                  <a:endParaRPr lang="zh-TW" altLang="en-US"/>
                </a:p>
              </p:txBody>
            </p:sp>
            <p:sp>
              <p:nvSpPr>
                <p:cNvPr id="495642" name="Line 49"/>
                <p:cNvSpPr>
                  <a:spLocks noChangeShapeType="1"/>
                </p:cNvSpPr>
                <p:nvPr/>
              </p:nvSpPr>
              <p:spPr bwMode="auto">
                <a:xfrm>
                  <a:off x="2832" y="1344"/>
                  <a:ext cx="0" cy="1776"/>
                </a:xfrm>
                <a:prstGeom prst="line">
                  <a:avLst/>
                </a:prstGeom>
                <a:noFill/>
                <a:ln w="9525">
                  <a:solidFill>
                    <a:schemeClr val="tx2"/>
                  </a:solidFill>
                  <a:round/>
                  <a:headEnd/>
                  <a:tailEnd/>
                </a:ln>
              </p:spPr>
              <p:txBody>
                <a:bodyPr wrap="none" anchor="ctr"/>
                <a:lstStyle/>
                <a:p>
                  <a:endParaRPr lang="zh-TW" altLang="en-US"/>
                </a:p>
              </p:txBody>
            </p:sp>
          </p:grpSp>
          <p:sp>
            <p:nvSpPr>
              <p:cNvPr id="495625" name="Text Box 50"/>
              <p:cNvSpPr txBox="1">
                <a:spLocks noChangeArrowheads="1"/>
              </p:cNvSpPr>
              <p:nvPr/>
            </p:nvSpPr>
            <p:spPr bwMode="auto">
              <a:xfrm>
                <a:off x="2304" y="1056"/>
                <a:ext cx="1076" cy="28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知識的形成</a:t>
                </a:r>
              </a:p>
            </p:txBody>
          </p:sp>
          <p:sp>
            <p:nvSpPr>
              <p:cNvPr id="495626" name="Text Box 51"/>
              <p:cNvSpPr txBox="1">
                <a:spLocks noChangeArrowheads="1"/>
              </p:cNvSpPr>
              <p:nvPr/>
            </p:nvSpPr>
            <p:spPr bwMode="auto">
              <a:xfrm>
                <a:off x="2014" y="1269"/>
                <a:ext cx="548"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結構化</a:t>
                </a:r>
              </a:p>
            </p:txBody>
          </p:sp>
          <p:sp>
            <p:nvSpPr>
              <p:cNvPr id="495627" name="Text Box 52"/>
              <p:cNvSpPr txBox="1">
                <a:spLocks noChangeArrowheads="1"/>
              </p:cNvSpPr>
              <p:nvPr/>
            </p:nvSpPr>
            <p:spPr bwMode="auto">
              <a:xfrm>
                <a:off x="3014" y="1269"/>
                <a:ext cx="692" cy="231"/>
              </a:xfrm>
              <a:prstGeom prst="rect">
                <a:avLst/>
              </a:prstGeom>
              <a:noFill/>
              <a:ln w="9525">
                <a:noFill/>
                <a:miter lim="800000"/>
                <a:headEnd/>
                <a:tailEnd/>
              </a:ln>
            </p:spPr>
            <p:txBody>
              <a:bodyPr wrap="none">
                <a:spAutoFit/>
              </a:bodyPr>
              <a:lstStyle/>
              <a:p>
                <a:pPr algn="ctr"/>
                <a:r>
                  <a:rPr lang="zh-TW" altLang="en-US">
                    <a:latin typeface="Times New Roman" pitchFamily="18" charset="0"/>
                    <a:ea typeface="標楷體" pitchFamily="65" charset="-120"/>
                  </a:rPr>
                  <a:t>未結構化</a:t>
                </a:r>
              </a:p>
            </p:txBody>
          </p:sp>
          <p:sp>
            <p:nvSpPr>
              <p:cNvPr id="495628" name="Text Box 53"/>
              <p:cNvSpPr txBox="1">
                <a:spLocks noChangeArrowheads="1"/>
              </p:cNvSpPr>
              <p:nvPr/>
            </p:nvSpPr>
            <p:spPr bwMode="auto">
              <a:xfrm>
                <a:off x="1320" y="1721"/>
                <a:ext cx="308" cy="1208"/>
              </a:xfrm>
              <a:prstGeom prst="rect">
                <a:avLst/>
              </a:prstGeom>
              <a:noFill/>
              <a:ln w="9525">
                <a:noFill/>
                <a:miter lim="800000"/>
                <a:headEnd/>
                <a:tailEnd/>
              </a:ln>
            </p:spPr>
            <p:txBody>
              <a:bodyPr wrap="none">
                <a:spAutoFit/>
              </a:bodyPr>
              <a:lstStyle/>
              <a:p>
                <a:pPr algn="ctr"/>
                <a:r>
                  <a:rPr lang="zh-TW" altLang="en-US" sz="2400">
                    <a:latin typeface="Times New Roman" pitchFamily="18" charset="0"/>
                    <a:ea typeface="標楷體" pitchFamily="65" charset="-120"/>
                  </a:rPr>
                  <a:t>知</a:t>
                </a:r>
              </a:p>
              <a:p>
                <a:pPr algn="ctr"/>
                <a:r>
                  <a:rPr lang="zh-TW" altLang="en-US" sz="2400">
                    <a:latin typeface="Times New Roman" pitchFamily="18" charset="0"/>
                    <a:ea typeface="標楷體" pitchFamily="65" charset="-120"/>
                  </a:rPr>
                  <a:t>識</a:t>
                </a:r>
              </a:p>
              <a:p>
                <a:pPr algn="ctr"/>
                <a:r>
                  <a:rPr lang="zh-TW" altLang="en-US" sz="2400">
                    <a:latin typeface="Times New Roman" pitchFamily="18" charset="0"/>
                    <a:ea typeface="標楷體" pitchFamily="65" charset="-120"/>
                  </a:rPr>
                  <a:t>的</a:t>
                </a:r>
              </a:p>
              <a:p>
                <a:pPr algn="ctr"/>
                <a:r>
                  <a:rPr lang="zh-TW" altLang="en-US" sz="2400">
                    <a:latin typeface="Times New Roman" pitchFamily="18" charset="0"/>
                    <a:ea typeface="標楷體" pitchFamily="65" charset="-120"/>
                  </a:rPr>
                  <a:t>分</a:t>
                </a:r>
              </a:p>
              <a:p>
                <a:pPr algn="ctr"/>
                <a:r>
                  <a:rPr lang="zh-TW" altLang="en-US" sz="2400">
                    <a:latin typeface="Times New Roman" pitchFamily="18" charset="0"/>
                    <a:ea typeface="標楷體" pitchFamily="65" charset="-120"/>
                  </a:rPr>
                  <a:t>享</a:t>
                </a:r>
              </a:p>
            </p:txBody>
          </p:sp>
          <p:sp>
            <p:nvSpPr>
              <p:cNvPr id="495629" name="Text Box 54"/>
              <p:cNvSpPr txBox="1">
                <a:spLocks noChangeArrowheads="1"/>
              </p:cNvSpPr>
              <p:nvPr/>
            </p:nvSpPr>
            <p:spPr bwMode="auto">
              <a:xfrm>
                <a:off x="1536" y="1392"/>
                <a:ext cx="260" cy="1615"/>
              </a:xfrm>
              <a:prstGeom prst="rect">
                <a:avLst/>
              </a:prstGeom>
              <a:noFill/>
              <a:ln w="9525">
                <a:noFill/>
                <a:miter lim="800000"/>
                <a:headEnd/>
                <a:tailEnd/>
              </a:ln>
            </p:spPr>
            <p:txBody>
              <a:bodyPr wrap="none">
                <a:spAutoFit/>
              </a:bodyPr>
              <a:lstStyle/>
              <a:p>
                <a:pPr algn="ctr"/>
                <a:endParaRPr lang="en-US" altLang="zh-TW">
                  <a:latin typeface="Times New Roman" pitchFamily="18" charset="0"/>
                  <a:ea typeface="標楷體" pitchFamily="65" charset="-120"/>
                </a:endParaRP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endParaRPr lang="zh-TW" altLang="en-US">
                  <a:latin typeface="Times New Roman" pitchFamily="18" charset="0"/>
                  <a:ea typeface="標楷體" pitchFamily="65" charset="-120"/>
                </a:endParaRPr>
              </a:p>
              <a:p>
                <a:pPr algn="ctr"/>
                <a:r>
                  <a:rPr lang="zh-TW" altLang="en-US">
                    <a:latin typeface="Times New Roman" pitchFamily="18" charset="0"/>
                    <a:ea typeface="標楷體" pitchFamily="65" charset="-120"/>
                  </a:rPr>
                  <a:t>不</a:t>
                </a:r>
              </a:p>
              <a:p>
                <a:pPr algn="ctr"/>
                <a:r>
                  <a:rPr lang="zh-TW" altLang="en-US">
                    <a:latin typeface="Times New Roman" pitchFamily="18" charset="0"/>
                    <a:ea typeface="標楷體" pitchFamily="65" charset="-120"/>
                  </a:rPr>
                  <a:t>知</a:t>
                </a:r>
              </a:p>
              <a:p>
                <a:pPr algn="ctr"/>
                <a:r>
                  <a:rPr lang="zh-TW" altLang="en-US">
                    <a:latin typeface="Times New Roman" pitchFamily="18" charset="0"/>
                    <a:ea typeface="標楷體" pitchFamily="65" charset="-120"/>
                  </a:rPr>
                  <a:t>道</a:t>
                </a:r>
              </a:p>
            </p:txBody>
          </p:sp>
          <p:sp>
            <p:nvSpPr>
              <p:cNvPr id="495630" name="Text Box 55"/>
              <p:cNvSpPr txBox="1">
                <a:spLocks noChangeArrowheads="1"/>
              </p:cNvSpPr>
              <p:nvPr/>
            </p:nvSpPr>
            <p:spPr bwMode="auto">
              <a:xfrm>
                <a:off x="2043" y="2608"/>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sp>
            <p:nvSpPr>
              <p:cNvPr id="495631" name="Text Box 56"/>
              <p:cNvSpPr txBox="1">
                <a:spLocks noChangeArrowheads="1"/>
              </p:cNvSpPr>
              <p:nvPr/>
            </p:nvSpPr>
            <p:spPr bwMode="auto">
              <a:xfrm>
                <a:off x="1872" y="1556"/>
                <a:ext cx="820"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5632" name="Text Box 57"/>
              <p:cNvSpPr txBox="1">
                <a:spLocks noChangeArrowheads="1"/>
              </p:cNvSpPr>
              <p:nvPr/>
            </p:nvSpPr>
            <p:spPr bwMode="auto">
              <a:xfrm>
                <a:off x="2904" y="1556"/>
                <a:ext cx="831"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5633" name="Text Box 58"/>
              <p:cNvSpPr txBox="1">
                <a:spLocks noChangeArrowheads="1"/>
              </p:cNvSpPr>
              <p:nvPr/>
            </p:nvSpPr>
            <p:spPr bwMode="auto">
              <a:xfrm>
                <a:off x="2898" y="2709"/>
                <a:ext cx="895"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A’</a:t>
                </a:r>
                <a:r>
                  <a:rPr lang="zh-TW" altLang="en-US" sz="2400">
                    <a:latin typeface="Times New Roman" pitchFamily="18" charset="0"/>
                    <a:ea typeface="標楷體" pitchFamily="65" charset="-120"/>
                  </a:rPr>
                  <a:t>型知識</a:t>
                </a:r>
              </a:p>
            </p:txBody>
          </p:sp>
          <p:sp>
            <p:nvSpPr>
              <p:cNvPr id="495634" name="Text Box 59"/>
              <p:cNvSpPr txBox="1">
                <a:spLocks noChangeArrowheads="1"/>
              </p:cNvSpPr>
              <p:nvPr/>
            </p:nvSpPr>
            <p:spPr bwMode="auto">
              <a:xfrm>
                <a:off x="1865" y="2709"/>
                <a:ext cx="884" cy="288"/>
              </a:xfrm>
              <a:prstGeom prst="rect">
                <a:avLst/>
              </a:prstGeom>
              <a:noFill/>
              <a:ln w="9525">
                <a:noFill/>
                <a:miter lim="800000"/>
                <a:headEnd/>
                <a:tailEnd/>
              </a:ln>
            </p:spPr>
            <p:txBody>
              <a:bodyPr wrap="none">
                <a:spAutoFit/>
              </a:bodyPr>
              <a:lstStyle/>
              <a:p>
                <a:pPr algn="ctr"/>
                <a:r>
                  <a:rPr lang="en-US" altLang="zh-TW" sz="2400">
                    <a:latin typeface="Times New Roman" pitchFamily="18" charset="0"/>
                    <a:ea typeface="標楷體" pitchFamily="65" charset="-120"/>
                  </a:rPr>
                  <a:t>B’</a:t>
                </a:r>
                <a:r>
                  <a:rPr lang="zh-TW" altLang="en-US" sz="2400">
                    <a:latin typeface="Times New Roman" pitchFamily="18" charset="0"/>
                    <a:ea typeface="標楷體" pitchFamily="65" charset="-120"/>
                  </a:rPr>
                  <a:t>型知識</a:t>
                </a:r>
              </a:p>
            </p:txBody>
          </p:sp>
          <p:sp>
            <p:nvSpPr>
              <p:cNvPr id="495635" name="Text Box 60"/>
              <p:cNvSpPr txBox="1">
                <a:spLocks noChangeArrowheads="1"/>
              </p:cNvSpPr>
              <p:nvPr/>
            </p:nvSpPr>
            <p:spPr bwMode="auto">
              <a:xfrm>
                <a:off x="1728" y="1871"/>
                <a:ext cx="1076" cy="366"/>
              </a:xfrm>
              <a:prstGeom prst="rect">
                <a:avLst/>
              </a:prstGeom>
              <a:noFill/>
              <a:ln w="9525">
                <a:noFill/>
                <a:miter lim="800000"/>
                <a:headEnd/>
                <a:tailEnd/>
              </a:ln>
            </p:spPr>
            <p:txBody>
              <a:bodyPr wrap="none">
                <a:spAutoFit/>
              </a:bodyPr>
              <a:lstStyle/>
              <a:p>
                <a:r>
                  <a:rPr lang="en-US" altLang="zh-TW" sz="1600">
                    <a:latin typeface="Times New Roman" pitchFamily="18" charset="0"/>
                    <a:ea typeface="標楷體" pitchFamily="65" charset="-120"/>
                  </a:rPr>
                  <a:t>  </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a:t>
                </a:r>
              </a:p>
              <a:p>
                <a:r>
                  <a:rPr lang="zh-TW" altLang="en-US" sz="1600">
                    <a:solidFill>
                      <a:srgbClr val="FF0000"/>
                    </a:solidFill>
                    <a:latin typeface="Times New Roman" pitchFamily="18" charset="0"/>
                    <a:ea typeface="標楷體" pitchFamily="65" charset="-120"/>
                  </a:rPr>
                  <a:t>  知道的</a:t>
                </a:r>
              </a:p>
            </p:txBody>
          </p:sp>
          <p:sp>
            <p:nvSpPr>
              <p:cNvPr id="495636" name="Text Box 61"/>
              <p:cNvSpPr txBox="1">
                <a:spLocks noChangeArrowheads="1"/>
              </p:cNvSpPr>
              <p:nvPr/>
            </p:nvSpPr>
            <p:spPr bwMode="auto">
              <a:xfrm>
                <a:off x="1824" y="2400"/>
                <a:ext cx="1012" cy="520"/>
              </a:xfrm>
              <a:prstGeom prst="rect">
                <a:avLst/>
              </a:prstGeom>
              <a:noFill/>
              <a:ln w="9525">
                <a:noFill/>
                <a:miter lim="800000"/>
                <a:headEnd/>
                <a:tailEnd/>
              </a:ln>
            </p:spPr>
            <p:txBody>
              <a:bodyPr wrap="none">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p>
              <a:p>
                <a:r>
                  <a:rPr lang="zh-TW" altLang="en-US" sz="1600">
                    <a:solidFill>
                      <a:srgbClr val="FF0000"/>
                    </a:solidFill>
                    <a:latin typeface="Times New Roman" pitchFamily="18" charset="0"/>
                    <a:ea typeface="標楷體" pitchFamily="65" charset="-120"/>
                  </a:rPr>
                  <a:t>所知道的</a:t>
                </a:r>
              </a:p>
              <a:p>
                <a:endParaRPr lang="en-US" altLang="zh-TW" sz="1600">
                  <a:latin typeface="Times New Roman" pitchFamily="18" charset="0"/>
                  <a:ea typeface="標楷體" pitchFamily="65" charset="-120"/>
                </a:endParaRPr>
              </a:p>
            </p:txBody>
          </p:sp>
          <p:sp>
            <p:nvSpPr>
              <p:cNvPr id="495637" name="Text Box 62"/>
              <p:cNvSpPr txBox="1">
                <a:spLocks noChangeArrowheads="1"/>
              </p:cNvSpPr>
              <p:nvPr/>
            </p:nvSpPr>
            <p:spPr bwMode="auto">
              <a:xfrm>
                <a:off x="2895" y="1844"/>
                <a:ext cx="914"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endParaRPr lang="zh-TW" altLang="en-US" sz="1600">
                  <a:latin typeface="Times New Roman" pitchFamily="18" charset="0"/>
                  <a:ea typeface="標楷體" pitchFamily="65" charset="-120"/>
                </a:endParaRPr>
              </a:p>
            </p:txBody>
          </p:sp>
          <p:sp>
            <p:nvSpPr>
              <p:cNvPr id="495638" name="Text Box 63"/>
              <p:cNvSpPr txBox="1">
                <a:spLocks noChangeArrowheads="1"/>
              </p:cNvSpPr>
              <p:nvPr/>
            </p:nvSpPr>
            <p:spPr bwMode="auto">
              <a:xfrm>
                <a:off x="2928" y="2400"/>
                <a:ext cx="953" cy="366"/>
              </a:xfrm>
              <a:prstGeom prst="rect">
                <a:avLst/>
              </a:prstGeom>
              <a:noFill/>
              <a:ln w="9525">
                <a:noFill/>
                <a:miter lim="800000"/>
                <a:headEnd/>
                <a:tailEnd/>
              </a:ln>
            </p:spPr>
            <p:txBody>
              <a:bodyPr>
                <a:spAutoFit/>
              </a:bodyPr>
              <a:lstStyle/>
              <a:p>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不知道</a:t>
                </a:r>
                <a:r>
                  <a:rPr lang="zh-TW" altLang="en-US" sz="1600">
                    <a:latin typeface="Times New Roman" pitchFamily="18" charset="0"/>
                    <a:ea typeface="標楷體" pitchFamily="65" charset="-120"/>
                  </a:rPr>
                  <a:t>我們</a:t>
                </a:r>
                <a:r>
                  <a:rPr lang="zh-TW" altLang="en-US" sz="1600">
                    <a:solidFill>
                      <a:srgbClr val="FF0000"/>
                    </a:solidFill>
                    <a:latin typeface="Times New Roman" pitchFamily="18" charset="0"/>
                    <a:ea typeface="標楷體" pitchFamily="65" charset="-120"/>
                  </a:rPr>
                  <a:t>所不知道的</a:t>
                </a:r>
              </a:p>
            </p:txBody>
          </p:sp>
          <p:sp>
            <p:nvSpPr>
              <p:cNvPr id="495639" name="Text Box 64"/>
              <p:cNvSpPr txBox="1">
                <a:spLocks noChangeArrowheads="1"/>
              </p:cNvSpPr>
              <p:nvPr/>
            </p:nvSpPr>
            <p:spPr bwMode="auto">
              <a:xfrm>
                <a:off x="1327" y="1209"/>
                <a:ext cx="116" cy="288"/>
              </a:xfrm>
              <a:prstGeom prst="rect">
                <a:avLst/>
              </a:prstGeom>
              <a:noFill/>
              <a:ln w="9525">
                <a:noFill/>
                <a:miter lim="800000"/>
                <a:headEnd/>
                <a:tailEnd/>
              </a:ln>
            </p:spPr>
            <p:txBody>
              <a:bodyPr wrap="none">
                <a:spAutoFit/>
              </a:bodyPr>
              <a:lstStyle/>
              <a:p>
                <a:pPr algn="ctr"/>
                <a:endParaRPr lang="zh-TW" altLang="zh-TW" sz="2400">
                  <a:latin typeface="Times New Roman" pitchFamily="18" charset="0"/>
                  <a:ea typeface="標楷體" pitchFamily="65" charset="-12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additive="base">
                                        <p:cTn id="7" dur="500" fill="hold"/>
                                        <p:tgtEl>
                                          <p:spTgt spid="347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7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4"/>
          <p:cNvSpPr>
            <a:spLocks noGrp="1"/>
          </p:cNvSpPr>
          <p:nvPr>
            <p:ph type="sldNum" sz="quarter" idx="12"/>
          </p:nvPr>
        </p:nvSpPr>
        <p:spPr/>
        <p:txBody>
          <a:bodyPr/>
          <a:lstStyle/>
          <a:p>
            <a:pPr>
              <a:defRPr/>
            </a:pPr>
            <a:fld id="{CFA2BD3A-A70A-47F0-8A6A-46D528DF9E90}" type="slidenum">
              <a:rPr lang="en-US" altLang="zh-TW"/>
              <a:pPr>
                <a:defRPr/>
              </a:pPr>
              <a:t>29</a:t>
            </a:fld>
            <a:endParaRPr lang="en-US" altLang="zh-TW"/>
          </a:p>
        </p:txBody>
      </p:sp>
      <p:sp>
        <p:nvSpPr>
          <p:cNvPr id="410632" name="Rectangle 8"/>
          <p:cNvSpPr>
            <a:spLocks noGrp="1" noChangeArrowheads="1"/>
          </p:cNvSpPr>
          <p:nvPr>
            <p:ph type="title"/>
          </p:nvPr>
        </p:nvSpPr>
        <p:spPr>
          <a:xfrm>
            <a:off x="685800" y="0"/>
            <a:ext cx="7772400" cy="1143000"/>
          </a:xfrm>
        </p:spPr>
        <p:txBody>
          <a:bodyPr/>
          <a:lstStyle/>
          <a:p>
            <a:pPr eaLnBrk="1" hangingPunct="1">
              <a:defRPr/>
            </a:pPr>
            <a:r>
              <a:rPr lang="zh-TW" altLang="en-US" smtClean="0">
                <a:solidFill>
                  <a:srgbClr val="FFFF00"/>
                </a:solidFill>
              </a:rPr>
              <a:t>林信義的</a:t>
            </a:r>
            <a:r>
              <a:rPr lang="zh-TW" altLang="en-US" smtClean="0"/>
              <a:t>心智模式</a:t>
            </a:r>
          </a:p>
        </p:txBody>
      </p:sp>
      <p:pic>
        <p:nvPicPr>
          <p:cNvPr id="410633" name="Picture 9" descr="林信義的框架"/>
          <p:cNvPicPr>
            <a:picLocks noChangeAspect="1" noChangeArrowheads="1"/>
          </p:cNvPicPr>
          <p:nvPr/>
        </p:nvPicPr>
        <p:blipFill>
          <a:blip r:embed="rId2">
            <a:lum bright="-24000" contrast="42000"/>
          </a:blip>
          <a:srcRect/>
          <a:stretch>
            <a:fillRect/>
          </a:stretch>
        </p:blipFill>
        <p:spPr bwMode="auto">
          <a:xfrm>
            <a:off x="2667000" y="990600"/>
            <a:ext cx="3595688" cy="4495800"/>
          </a:xfrm>
          <a:prstGeom prst="rect">
            <a:avLst/>
          </a:prstGeom>
          <a:noFill/>
          <a:ln w="9525">
            <a:noFill/>
            <a:miter lim="800000"/>
            <a:headEnd/>
            <a:tailEnd/>
          </a:ln>
        </p:spPr>
      </p:pic>
      <p:sp>
        <p:nvSpPr>
          <p:cNvPr id="496645" name="Text Box 10"/>
          <p:cNvSpPr txBox="1">
            <a:spLocks noChangeArrowheads="1"/>
          </p:cNvSpPr>
          <p:nvPr/>
        </p:nvSpPr>
        <p:spPr bwMode="auto">
          <a:xfrm>
            <a:off x="762000" y="5562600"/>
            <a:ext cx="7696200" cy="701675"/>
          </a:xfrm>
          <a:prstGeom prst="rect">
            <a:avLst/>
          </a:prstGeom>
          <a:solidFill>
            <a:schemeClr val="bg2"/>
          </a:solidFill>
          <a:ln w="9525">
            <a:noFill/>
            <a:miter lim="800000"/>
            <a:headEnd/>
            <a:tailEnd/>
          </a:ln>
        </p:spPr>
        <p:txBody>
          <a:bodyPr>
            <a:spAutoFit/>
          </a:bodyPr>
          <a:lstStyle/>
          <a:p>
            <a:pPr>
              <a:spcBef>
                <a:spcPct val="50000"/>
              </a:spcBef>
            </a:pPr>
            <a:r>
              <a:rPr lang="zh-TW" altLang="en-US" sz="2000" b="1">
                <a:solidFill>
                  <a:srgbClr val="FFFF00"/>
                </a:solidFill>
                <a:latin typeface="標楷體" pitchFamily="65" charset="-120"/>
                <a:ea typeface="標楷體" pitchFamily="65" charset="-120"/>
              </a:rPr>
              <a:t>經濟部長林信義昨天在立法院經濟委員會備詢，立委質詢焦點仍在核四問題。林部長能否跳出背後的</a:t>
            </a:r>
            <a:r>
              <a:rPr lang="zh-TW" altLang="en-US" sz="2000" b="1">
                <a:solidFill>
                  <a:srgbClr val="FF66FF"/>
                </a:solidFill>
                <a:latin typeface="標楷體" pitchFamily="65" charset="-120"/>
                <a:ea typeface="標楷體" pitchFamily="65" charset="-120"/>
              </a:rPr>
              <a:t>框框</a:t>
            </a:r>
            <a:r>
              <a:rPr lang="zh-TW" altLang="en-US" sz="2000" b="1">
                <a:solidFill>
                  <a:srgbClr val="FFFF00"/>
                </a:solidFill>
                <a:latin typeface="標楷體" pitchFamily="65" charset="-120"/>
                <a:ea typeface="標楷體" pitchFamily="65" charset="-120"/>
              </a:rPr>
              <a:t>一展長才，受到關注。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633"/>
                                        </p:tgtEl>
                                        <p:attrNameLst>
                                          <p:attrName>style.visibility</p:attrName>
                                        </p:attrNameLst>
                                      </p:cBhvr>
                                      <p:to>
                                        <p:strVal val="visible"/>
                                      </p:to>
                                    </p:set>
                                    <p:animEffect transition="in" filter="box(in)">
                                      <p:cBhvr>
                                        <p:cTn id="7" dur="500"/>
                                        <p:tgtEl>
                                          <p:spTgt spid="410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solidFill>
                  <a:srgbClr val="FFFF00"/>
                </a:solidFill>
              </a:rPr>
              <a:t>心智模式</a:t>
            </a:r>
            <a:r>
              <a:rPr lang="zh-TW" altLang="en-US" dirty="0" smtClean="0">
                <a:solidFill>
                  <a:srgbClr val="FFFF00"/>
                </a:solidFill>
              </a:rPr>
              <a:t>的</a:t>
            </a:r>
            <a:r>
              <a:rPr lang="zh-TW" altLang="en-US" dirty="0">
                <a:solidFill>
                  <a:srgbClr val="FFFF00"/>
                </a:solidFill>
              </a:rPr>
              <a:t>詞意</a:t>
            </a:r>
            <a:endParaRPr lang="zh-TW" altLang="en-US" dirty="0"/>
          </a:p>
        </p:txBody>
      </p:sp>
      <p:sp>
        <p:nvSpPr>
          <p:cNvPr id="5" name="內容版面配置區 4"/>
          <p:cNvSpPr>
            <a:spLocks noGrp="1"/>
          </p:cNvSpPr>
          <p:nvPr>
            <p:ph idx="1"/>
          </p:nvPr>
        </p:nvSpPr>
        <p:spPr>
          <a:xfrm>
            <a:off x="476250" y="1268413"/>
            <a:ext cx="8056190" cy="4495800"/>
          </a:xfrm>
        </p:spPr>
        <p:txBody>
          <a:bodyPr/>
          <a:lstStyle/>
          <a:p>
            <a:r>
              <a:rPr lang="zh-CN" altLang="zh-TW" sz="2400" dirty="0"/>
              <a:t>系統</a:t>
            </a:r>
            <a:r>
              <a:rPr lang="zh-CN" altLang="zh-TW" sz="2400" dirty="0" smtClean="0"/>
              <a:t>學者</a:t>
            </a:r>
            <a:r>
              <a:rPr lang="zh-CN" altLang="zh-TW" sz="2400" dirty="0"/>
              <a:t>（</a:t>
            </a:r>
            <a:r>
              <a:rPr lang="en-US" altLang="zh-TW" sz="2400" dirty="0"/>
              <a:t>O’Connor &amp; McDermott, 1997</a:t>
            </a:r>
            <a:r>
              <a:rPr lang="zh-CN" altLang="zh-TW" sz="2400" dirty="0" smtClean="0"/>
              <a:t>）指出</a:t>
            </a:r>
            <a:r>
              <a:rPr lang="zh-CN" altLang="zh-TW" sz="2400" dirty="0"/>
              <a:t>，之所以稱為</a:t>
            </a:r>
            <a:r>
              <a:rPr lang="zh-CN" altLang="zh-TW" sz="2400" dirty="0" smtClean="0">
                <a:solidFill>
                  <a:srgbClr val="FFFF00"/>
                </a:solidFill>
              </a:rPr>
              <a:t>心智（</a:t>
            </a:r>
            <a:r>
              <a:rPr lang="en-US" altLang="zh-TW" sz="2400" dirty="0">
                <a:solidFill>
                  <a:srgbClr val="FFFF00"/>
                </a:solidFill>
              </a:rPr>
              <a:t>mental</a:t>
            </a:r>
            <a:r>
              <a:rPr lang="zh-CN" altLang="zh-TW" sz="2400" dirty="0">
                <a:solidFill>
                  <a:srgbClr val="FFFF00"/>
                </a:solidFill>
              </a:rPr>
              <a:t>），是因為這些都儲存在個體</a:t>
            </a:r>
            <a:r>
              <a:rPr lang="zh-CN" altLang="zh-TW" sz="2400" dirty="0" smtClean="0">
                <a:solidFill>
                  <a:srgbClr val="FFFF00"/>
                </a:solidFill>
              </a:rPr>
              <a:t>心中</a:t>
            </a:r>
            <a:r>
              <a:rPr lang="zh-CN" altLang="zh-TW" sz="2400" dirty="0">
                <a:solidFill>
                  <a:srgbClr val="FFFF00"/>
                </a:solidFill>
              </a:rPr>
              <a:t>，能塑造個體的自我概念、自我</a:t>
            </a:r>
            <a:r>
              <a:rPr lang="zh-CN" altLang="zh-TW" sz="2400" dirty="0" smtClean="0">
                <a:solidFill>
                  <a:srgbClr val="FFFF00"/>
                </a:solidFill>
              </a:rPr>
              <a:t>信念與</a:t>
            </a:r>
            <a:r>
              <a:rPr lang="en-US" altLang="zh-TW" sz="2400" dirty="0">
                <a:solidFill>
                  <a:srgbClr val="FFFF00"/>
                </a:solidFill>
              </a:rPr>
              <a:t> </a:t>
            </a:r>
            <a:r>
              <a:rPr lang="zh-CN" altLang="zh-TW" sz="2400" dirty="0" smtClean="0">
                <a:solidFill>
                  <a:srgbClr val="FFFF00"/>
                </a:solidFill>
              </a:rPr>
              <a:t>形象</a:t>
            </a:r>
            <a:r>
              <a:rPr lang="zh-CN" altLang="zh-TW" sz="2400" dirty="0" smtClean="0"/>
              <a:t>；之所以稱為</a:t>
            </a:r>
            <a:r>
              <a:rPr lang="zh-CN" altLang="zh-TW" sz="2400" dirty="0" smtClean="0">
                <a:solidFill>
                  <a:srgbClr val="FFFF00"/>
                </a:solidFill>
              </a:rPr>
              <a:t>模式（</a:t>
            </a:r>
            <a:r>
              <a:rPr lang="en-US" altLang="zh-TW" sz="2400" dirty="0">
                <a:solidFill>
                  <a:srgbClr val="FFFF00"/>
                </a:solidFill>
              </a:rPr>
              <a:t> model</a:t>
            </a:r>
            <a:r>
              <a:rPr lang="zh-CN" altLang="zh-TW" sz="2400" dirty="0">
                <a:solidFill>
                  <a:srgbClr val="FFFF00"/>
                </a:solidFill>
              </a:rPr>
              <a:t>）</a:t>
            </a:r>
            <a:r>
              <a:rPr lang="zh-CN" altLang="zh-TW" sz="2400" dirty="0" smtClean="0"/>
              <a:t>，則是</a:t>
            </a:r>
            <a:r>
              <a:rPr lang="zh-CN" altLang="zh-TW" sz="2400" dirty="0"/>
              <a:t>因為這些預設或假設是由過去的</a:t>
            </a:r>
            <a:r>
              <a:rPr lang="zh-CN" altLang="zh-TW" sz="2400" dirty="0" smtClean="0"/>
              <a:t>觀察與</a:t>
            </a:r>
            <a:r>
              <a:rPr lang="zh-CN" altLang="zh-TW" sz="2400" dirty="0"/>
              <a:t>實際經驗建構的，</a:t>
            </a:r>
            <a:r>
              <a:rPr lang="zh-CN" altLang="zh-TW" sz="2400" dirty="0">
                <a:solidFill>
                  <a:srgbClr val="FFFF00"/>
                </a:solidFill>
              </a:rPr>
              <a:t>是一種有</a:t>
            </a:r>
            <a:r>
              <a:rPr lang="zh-CN" altLang="zh-TW" sz="2400" dirty="0" smtClean="0">
                <a:solidFill>
                  <a:srgbClr val="FFFF00"/>
                </a:solidFill>
              </a:rPr>
              <a:t>組織</a:t>
            </a:r>
            <a:r>
              <a:rPr lang="zh-TW" altLang="en-US" sz="2400" dirty="0" smtClean="0">
                <a:solidFill>
                  <a:srgbClr val="FFFF00"/>
                </a:solidFill>
              </a:rPr>
              <a:t>且</a:t>
            </a:r>
            <a:r>
              <a:rPr lang="zh-CN" altLang="zh-TW" sz="2400" dirty="0" smtClean="0">
                <a:solidFill>
                  <a:srgbClr val="FFFF00"/>
                </a:solidFill>
              </a:rPr>
              <a:t>格式化</a:t>
            </a:r>
            <a:r>
              <a:rPr lang="zh-CN" altLang="zh-TW" sz="2400" dirty="0">
                <a:solidFill>
                  <a:srgbClr val="FFFF00"/>
                </a:solidFill>
              </a:rPr>
              <a:t>的結構（經驗類別化）</a:t>
            </a:r>
            <a:r>
              <a:rPr lang="zh-CN" altLang="zh-TW" sz="2400" dirty="0"/>
              <a:t>，可協助個體</a:t>
            </a:r>
            <a:r>
              <a:rPr lang="zh-CN" altLang="zh-TW" sz="2400" dirty="0" smtClean="0"/>
              <a:t>依其</a:t>
            </a:r>
            <a:r>
              <a:rPr lang="zh-CN" altLang="zh-TW" sz="2400" dirty="0"/>
              <a:t>過去經驗模式觀察並對行為結果</a:t>
            </a:r>
            <a:r>
              <a:rPr lang="zh-CN" altLang="zh-TW" sz="2400" dirty="0" smtClean="0"/>
              <a:t>加以預期</a:t>
            </a:r>
            <a:r>
              <a:rPr lang="zh-TW" altLang="en-US" sz="2400" dirty="0" smtClean="0"/>
              <a:t>。</a:t>
            </a:r>
            <a:endParaRPr lang="zh-TW" altLang="en-US" sz="24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a:t>
            </a:fld>
            <a:endParaRPr lang="en-US" altLang="zh-TW"/>
          </a:p>
        </p:txBody>
      </p:sp>
    </p:spTree>
    <p:extLst>
      <p:ext uri="{BB962C8B-B14F-4D97-AF65-F5344CB8AC3E}">
        <p14:creationId xmlns:p14="http://schemas.microsoft.com/office/powerpoint/2010/main" val="821791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E85495D9-DA23-4F7E-9610-4A7E6358250F}" type="slidenum">
              <a:rPr lang="en-US" altLang="zh-TW"/>
              <a:pPr>
                <a:defRPr/>
              </a:pPr>
              <a:t>30</a:t>
            </a:fld>
            <a:endParaRPr lang="en-US" altLang="zh-TW"/>
          </a:p>
        </p:txBody>
      </p:sp>
      <p:sp>
        <p:nvSpPr>
          <p:cNvPr id="506882" name="Rectangle 2"/>
          <p:cNvSpPr>
            <a:spLocks noGrp="1" noChangeArrowheads="1"/>
          </p:cNvSpPr>
          <p:nvPr>
            <p:ph type="title"/>
          </p:nvPr>
        </p:nvSpPr>
        <p:spPr/>
        <p:txBody>
          <a:bodyPr/>
          <a:lstStyle/>
          <a:p>
            <a:pPr eaLnBrk="1" hangingPunct="1">
              <a:defRPr/>
            </a:pPr>
            <a:r>
              <a:rPr lang="zh-TW" altLang="en-US" smtClean="0">
                <a:latin typeface="標楷體" pitchFamily="65" charset="-120"/>
              </a:rPr>
              <a:t>心智模式調整：超越框架</a:t>
            </a:r>
          </a:p>
        </p:txBody>
      </p:sp>
      <p:sp>
        <p:nvSpPr>
          <p:cNvPr id="506883" name="Rectangle 3"/>
          <p:cNvSpPr>
            <a:spLocks noChangeArrowheads="1"/>
          </p:cNvSpPr>
          <p:nvPr/>
        </p:nvSpPr>
        <p:spPr bwMode="auto">
          <a:xfrm>
            <a:off x="762000" y="1600200"/>
            <a:ext cx="7467600" cy="4114800"/>
          </a:xfrm>
          <a:prstGeom prst="rect">
            <a:avLst/>
          </a:prstGeom>
          <a:noFill/>
          <a:ln w="57150" cmpd="thinThick">
            <a:noFill/>
            <a:miter lim="800000"/>
            <a:headEnd/>
            <a:tailEnd/>
          </a:ln>
        </p:spPr>
        <p:txBody>
          <a:bodyPr/>
          <a:lstStyle/>
          <a:p>
            <a:pPr>
              <a:spcBef>
                <a:spcPct val="20000"/>
              </a:spcBef>
            </a:pPr>
            <a:r>
              <a:rPr lang="zh-TW" altLang="en-US" sz="3200">
                <a:latin typeface="Times New Roman" pitchFamily="18" charset="0"/>
                <a:ea typeface="標楷體" pitchFamily="65" charset="-120"/>
              </a:rPr>
              <a:t>根據</a:t>
            </a:r>
            <a:r>
              <a:rPr lang="en-US" altLang="zh-TW" sz="3200">
                <a:latin typeface="Times New Roman" pitchFamily="18" charset="0"/>
                <a:ea typeface="標楷體" pitchFamily="65" charset="-120"/>
              </a:rPr>
              <a:t>Kim</a:t>
            </a:r>
            <a:r>
              <a:rPr lang="zh-TW" altLang="en-US" sz="3200">
                <a:latin typeface="Times New Roman" pitchFamily="18" charset="0"/>
                <a:ea typeface="標楷體" pitchFamily="65" charset="-120"/>
              </a:rPr>
              <a:t>的整合性學習模式，心智模式調整的步驟設計為：</a:t>
            </a:r>
          </a:p>
          <a:p>
            <a:pPr algn="just">
              <a:spcBef>
                <a:spcPct val="20000"/>
              </a:spcBef>
            </a:pPr>
            <a:endParaRPr lang="zh-TW" altLang="en-US" sz="1200">
              <a:latin typeface="Times New Roman" pitchFamily="18" charset="0"/>
              <a:ea typeface="標楷體" pitchFamily="65" charset="-120"/>
            </a:endParaRPr>
          </a:p>
          <a:p>
            <a:pPr algn="just">
              <a:spcBef>
                <a:spcPct val="20000"/>
              </a:spcBef>
              <a:buFontTx/>
              <a:buChar char="•"/>
            </a:pPr>
            <a:r>
              <a:rPr lang="zh-TW" altLang="en-US" sz="2800">
                <a:solidFill>
                  <a:srgbClr val="FF99FF"/>
                </a:solidFill>
                <a:latin typeface="Times New Roman" pitchFamily="18" charset="0"/>
                <a:ea typeface="標楷體" pitchFamily="65" charset="-120"/>
              </a:rPr>
              <a:t>觀察</a:t>
            </a:r>
            <a:r>
              <a:rPr lang="en-US" altLang="zh-TW" sz="2800">
                <a:solidFill>
                  <a:srgbClr val="FF99FF"/>
                </a:solidFill>
                <a:latin typeface="Times New Roman" pitchFamily="18" charset="0"/>
                <a:ea typeface="標楷體" pitchFamily="65" charset="-120"/>
              </a:rPr>
              <a:t>(O)</a:t>
            </a:r>
            <a:r>
              <a:rPr lang="zh-TW" altLang="en-US" sz="2800">
                <a:solidFill>
                  <a:srgbClr val="FF99FF"/>
                </a:solidFill>
                <a:latin typeface="Times New Roman" pitchFamily="18" charset="0"/>
                <a:ea typeface="標楷體" pitchFamily="65" charset="-120"/>
              </a:rPr>
              <a:t>：觀察記錄自己與他人的心智模式。</a:t>
            </a:r>
          </a:p>
          <a:p>
            <a:pPr algn="just">
              <a:spcBef>
                <a:spcPct val="20000"/>
              </a:spcBef>
              <a:buFontTx/>
              <a:buChar char="•"/>
            </a:pPr>
            <a:r>
              <a:rPr lang="zh-TW" altLang="en-US" sz="2800">
                <a:solidFill>
                  <a:srgbClr val="66FFFF"/>
                </a:solidFill>
                <a:latin typeface="Times New Roman" pitchFamily="18" charset="0"/>
                <a:ea typeface="標楷體" pitchFamily="65" charset="-120"/>
              </a:rPr>
              <a:t>評估</a:t>
            </a:r>
            <a:r>
              <a:rPr lang="en-US" altLang="zh-TW" sz="2800">
                <a:solidFill>
                  <a:srgbClr val="66FFFF"/>
                </a:solidFill>
                <a:latin typeface="Times New Roman" pitchFamily="18" charset="0"/>
                <a:ea typeface="標楷體" pitchFamily="65" charset="-120"/>
              </a:rPr>
              <a:t>(A)</a:t>
            </a:r>
            <a:r>
              <a:rPr lang="zh-TW" altLang="en-US" sz="2800">
                <a:solidFill>
                  <a:srgbClr val="66FFFF"/>
                </a:solidFill>
                <a:latin typeface="Times New Roman" pitchFamily="18" charset="0"/>
                <a:ea typeface="標楷體" pitchFamily="65" charset="-120"/>
              </a:rPr>
              <a:t>：解析自己與他人心智模式的差異。</a:t>
            </a:r>
          </a:p>
          <a:p>
            <a:pPr algn="just">
              <a:spcBef>
                <a:spcPct val="20000"/>
              </a:spcBef>
              <a:buFontTx/>
              <a:buChar char="•"/>
            </a:pPr>
            <a:r>
              <a:rPr lang="zh-TW" altLang="en-US" sz="2800">
                <a:solidFill>
                  <a:srgbClr val="00FF00"/>
                </a:solidFill>
                <a:latin typeface="Times New Roman" pitchFamily="18" charset="0"/>
                <a:ea typeface="標楷體" pitchFamily="65" charset="-120"/>
              </a:rPr>
              <a:t>設計</a:t>
            </a:r>
            <a:r>
              <a:rPr lang="en-US" altLang="zh-TW" sz="2800">
                <a:solidFill>
                  <a:srgbClr val="00FF00"/>
                </a:solidFill>
                <a:latin typeface="Times New Roman" pitchFamily="18" charset="0"/>
                <a:ea typeface="標楷體" pitchFamily="65" charset="-120"/>
              </a:rPr>
              <a:t>(D)</a:t>
            </a:r>
            <a:r>
              <a:rPr lang="zh-TW" altLang="en-US" sz="2800">
                <a:solidFill>
                  <a:srgbClr val="00FF00"/>
                </a:solidFill>
                <a:latin typeface="Times New Roman" pitchFamily="18" charset="0"/>
                <a:ea typeface="標楷體" pitchFamily="65" charset="-120"/>
              </a:rPr>
              <a:t>：利用比較的結果，修正自己的心　</a:t>
            </a:r>
          </a:p>
          <a:p>
            <a:pPr algn="just">
              <a:spcBef>
                <a:spcPct val="20000"/>
              </a:spcBef>
            </a:pPr>
            <a:r>
              <a:rPr lang="zh-TW" altLang="en-US" sz="2800">
                <a:solidFill>
                  <a:srgbClr val="00FF00"/>
                </a:solidFill>
                <a:latin typeface="Times New Roman" pitchFamily="18" charset="0"/>
                <a:ea typeface="標楷體" pitchFamily="65" charset="-120"/>
              </a:rPr>
              <a:t>                   智模式。</a:t>
            </a:r>
          </a:p>
          <a:p>
            <a:pPr algn="just">
              <a:spcBef>
                <a:spcPct val="20000"/>
              </a:spcBef>
              <a:buFontTx/>
              <a:buChar char="•"/>
            </a:pPr>
            <a:r>
              <a:rPr lang="zh-TW" altLang="en-US" sz="2800">
                <a:solidFill>
                  <a:srgbClr val="FFFFFF"/>
                </a:solidFill>
                <a:latin typeface="Times New Roman" pitchFamily="18" charset="0"/>
                <a:ea typeface="標楷體" pitchFamily="65" charset="-120"/>
              </a:rPr>
              <a:t>實施</a:t>
            </a:r>
            <a:r>
              <a:rPr lang="en-US" altLang="zh-TW" sz="2800">
                <a:solidFill>
                  <a:srgbClr val="FFFFFF"/>
                </a:solidFill>
                <a:latin typeface="Times New Roman" pitchFamily="18" charset="0"/>
                <a:ea typeface="標楷體" pitchFamily="65" charset="-120"/>
              </a:rPr>
              <a:t>( I )</a:t>
            </a:r>
            <a:r>
              <a:rPr lang="zh-TW" altLang="en-US" sz="2800">
                <a:solidFill>
                  <a:srgbClr val="FFFFFF"/>
                </a:solidFill>
                <a:latin typeface="Times New Roman" pitchFamily="18" charset="0"/>
                <a:ea typeface="標楷體" pitchFamily="65" charset="-120"/>
              </a:rPr>
              <a:t>：驗證與應用修正後的心智模式。</a:t>
            </a:r>
            <a:endParaRPr lang="zh-TW" altLang="en-US" sz="3200">
              <a:solidFill>
                <a:srgbClr val="FFFFFF"/>
              </a:solidFill>
              <a:latin typeface="Times New Roman" pitchFamily="18" charset="0"/>
              <a:ea typeface="標楷體" pitchFamily="65" charset="-120"/>
            </a:endParaRPr>
          </a:p>
        </p:txBody>
      </p:sp>
      <p:pic>
        <p:nvPicPr>
          <p:cNvPr id="497669" name="Picture 6" descr="j0283564"/>
          <p:cNvPicPr>
            <a:picLocks noGrp="1" noChangeAspect="1" noChangeArrowheads="1" noCrop="1"/>
          </p:cNvPicPr>
          <p:nvPr>
            <p:ph idx="1"/>
          </p:nvPr>
        </p:nvPicPr>
        <p:blipFill>
          <a:blip r:embed="rId2"/>
          <a:srcRect/>
          <a:stretch>
            <a:fillRect/>
          </a:stretch>
        </p:blipFill>
        <p:spPr>
          <a:xfrm>
            <a:off x="7677150" y="5003800"/>
            <a:ext cx="1235075" cy="12668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6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68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68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068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068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68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171400"/>
            <a:ext cx="8229600" cy="1143000"/>
          </a:xfrm>
        </p:spPr>
        <p:txBody>
          <a:bodyPr/>
          <a:lstStyle/>
          <a:p>
            <a:r>
              <a:rPr lang="zh-TW" altLang="en-US" dirty="0"/>
              <a:t>白蘭氏雞精</a:t>
            </a:r>
          </a:p>
        </p:txBody>
      </p:sp>
      <p:sp>
        <p:nvSpPr>
          <p:cNvPr id="5" name="內容版面配置區 4"/>
          <p:cNvSpPr>
            <a:spLocks noGrp="1"/>
          </p:cNvSpPr>
          <p:nvPr>
            <p:ph idx="1"/>
          </p:nvPr>
        </p:nvSpPr>
        <p:spPr>
          <a:xfrm>
            <a:off x="467544" y="836712"/>
            <a:ext cx="8229600" cy="4495800"/>
          </a:xfrm>
        </p:spPr>
        <p:txBody>
          <a:bodyPr/>
          <a:lstStyle/>
          <a:p>
            <a:pPr>
              <a:lnSpc>
                <a:spcPct val="90000"/>
              </a:lnSpc>
            </a:pPr>
            <a:r>
              <a:rPr lang="en-US" altLang="zh-TW" sz="2400" dirty="0" smtClean="0"/>
              <a:t>1820 </a:t>
            </a:r>
            <a:r>
              <a:rPr lang="zh-TW" altLang="en-US" sz="2400" dirty="0"/>
              <a:t>年代左右，英王喬治四世精神不濟，當時在白金漢宮擔任御廚的韓溫</a:t>
            </a:r>
            <a:r>
              <a:rPr lang="en-US" altLang="zh-TW" sz="2400" dirty="0"/>
              <a:t>‧</a:t>
            </a:r>
            <a:r>
              <a:rPr lang="zh-TW" altLang="en-US" sz="2400" dirty="0" smtClean="0"/>
              <a:t>白蘭（</a:t>
            </a:r>
            <a:r>
              <a:rPr lang="en-US" altLang="zh-TW" sz="2400" dirty="0" err="1"/>
              <a:t>H.W.Brand</a:t>
            </a:r>
            <a:r>
              <a:rPr lang="zh-TW" altLang="en-US" sz="2400" dirty="0"/>
              <a:t>）因廚藝精湛而被賦與重任。白蘭先生為此獨創濃縮精燉雞湯，成功的</a:t>
            </a:r>
            <a:r>
              <a:rPr lang="zh-TW" altLang="en-US" sz="2400" dirty="0" smtClean="0"/>
              <a:t>完成使命</a:t>
            </a:r>
            <a:r>
              <a:rPr lang="zh-TW" altLang="en-US" sz="2400" dirty="0"/>
              <a:t>。御用雞精能迅速調養身體的消息很快傳到民間，白蘭卸下御廚工作後，</a:t>
            </a:r>
            <a:r>
              <a:rPr lang="en-US" altLang="zh-TW" sz="2400" dirty="0"/>
              <a:t>1830 </a:t>
            </a:r>
            <a:r>
              <a:rPr lang="zh-TW" altLang="en-US" sz="2400" dirty="0"/>
              <a:t>年</a:t>
            </a:r>
            <a:r>
              <a:rPr lang="zh-TW" altLang="en-US" sz="2400" dirty="0" smtClean="0"/>
              <a:t>在倫敦</a:t>
            </a:r>
            <a:r>
              <a:rPr lang="zh-TW" altLang="en-US" sz="2400" dirty="0"/>
              <a:t>高級住宅區設店面銷售這道鮮燉補品，名為「白蘭氏雞精」（</a:t>
            </a:r>
            <a:r>
              <a:rPr lang="en-US" altLang="zh-TW" sz="2400" dirty="0"/>
              <a:t>Brand's Essence of </a:t>
            </a:r>
            <a:r>
              <a:rPr lang="en-US" altLang="zh-TW" sz="2400" dirty="0" smtClean="0"/>
              <a:t>Chicken</a:t>
            </a:r>
            <a:r>
              <a:rPr lang="zh-TW" altLang="en-US" sz="2400" dirty="0"/>
              <a:t>）。產品甫推出即大受歡迎，白蘭先生從善如流，成立白蘭氏公司，並設廠</a:t>
            </a:r>
            <a:r>
              <a:rPr lang="zh-TW" altLang="en-US" sz="2400" dirty="0" smtClean="0"/>
              <a:t>大量生產</a:t>
            </a:r>
            <a:r>
              <a:rPr lang="zh-TW" altLang="en-US" sz="2400" dirty="0"/>
              <a:t>。</a:t>
            </a:r>
          </a:p>
          <a:p>
            <a:pPr>
              <a:lnSpc>
                <a:spcPct val="90000"/>
              </a:lnSpc>
            </a:pPr>
            <a:r>
              <a:rPr lang="zh-TW" altLang="en-US" sz="2400" dirty="0"/>
              <a:t>白蘭氏雞精上市以來，一直都是有錢人才消費得起的產品。即使在民生富裕的今天</a:t>
            </a:r>
            <a:r>
              <a:rPr lang="zh-TW" altLang="en-US" sz="2400" dirty="0" smtClean="0"/>
              <a:t>，多數人</a:t>
            </a:r>
            <a:r>
              <a:rPr lang="zh-TW" altLang="en-US" sz="2400" dirty="0"/>
              <a:t>仍把它跟昂貴劃上等號，只用於病後調養或餽贈親友。這種刻板印象係由一致</a:t>
            </a:r>
            <a:r>
              <a:rPr lang="zh-TW" altLang="en-US" sz="2400" dirty="0" smtClean="0"/>
              <a:t>的產品</a:t>
            </a:r>
            <a:r>
              <a:rPr lang="zh-TW" altLang="en-US" sz="2400" dirty="0"/>
              <a:t>訊息、經年累月堆砌而成。從 </a:t>
            </a:r>
            <a:r>
              <a:rPr lang="en-US" altLang="zh-TW" sz="2400" dirty="0"/>
              <a:t>1920 </a:t>
            </a:r>
            <a:r>
              <a:rPr lang="zh-TW" altLang="en-US" sz="2400" dirty="0"/>
              <a:t>年第一瓶白蘭氏雞精登陸亞洲開始，它所</a:t>
            </a:r>
            <a:r>
              <a:rPr lang="zh-TW" altLang="en-US" sz="2400" dirty="0" smtClean="0"/>
              <a:t>傳達訊息</a:t>
            </a:r>
            <a:r>
              <a:rPr lang="zh-TW" altLang="en-US" sz="2400" dirty="0"/>
              <a:t>數十年不變，那就是皇家品質、鮮雞萃取、快速補充能量的高級滋養品</a:t>
            </a:r>
            <a:r>
              <a:rPr lang="zh-TW" altLang="en-US" sz="2400" dirty="0" smtClean="0"/>
              <a:t>。</a:t>
            </a:r>
            <a:endParaRPr lang="en-US" altLang="zh-TW" sz="2400" dirty="0" smtClean="0"/>
          </a:p>
          <a:p>
            <a:pPr>
              <a:lnSpc>
                <a:spcPct val="90000"/>
              </a:lnSpc>
            </a:pPr>
            <a:r>
              <a:rPr lang="en-US" altLang="zh-TW" sz="2400" dirty="0" smtClean="0"/>
              <a:t>1997</a:t>
            </a:r>
            <a:r>
              <a:rPr lang="zh-TW" altLang="en-US" sz="2400" dirty="0"/>
              <a:t>、</a:t>
            </a:r>
            <a:r>
              <a:rPr lang="en-US" altLang="zh-TW" sz="2400" dirty="0"/>
              <a:t>1998 </a:t>
            </a:r>
            <a:r>
              <a:rPr lang="zh-TW" altLang="en-US" sz="2400" dirty="0"/>
              <a:t>年亞洲遭逢</a:t>
            </a:r>
            <a:r>
              <a:rPr lang="zh-TW" altLang="en-US" sz="2400" dirty="0" smtClean="0"/>
              <a:t>金融風暴</a:t>
            </a:r>
            <a:r>
              <a:rPr lang="zh-TW" altLang="en-US" sz="2400" dirty="0"/>
              <a:t>時，這種「有需要才喝」的補品</a:t>
            </a:r>
            <a:r>
              <a:rPr lang="zh-TW" altLang="en-US" sz="2400" dirty="0" smtClean="0"/>
              <a:t>，</a:t>
            </a:r>
            <a:r>
              <a:rPr lang="zh-TW" altLang="en-US" sz="2400" dirty="0"/>
              <a:t>頓時</a:t>
            </a:r>
            <a:r>
              <a:rPr lang="zh-TW" altLang="en-US" sz="2400" dirty="0" smtClean="0"/>
              <a:t>成</a:t>
            </a:r>
            <a:r>
              <a:rPr lang="zh-TW" altLang="en-US" sz="2400" dirty="0"/>
              <a:t>了非必需的奢侈品，</a:t>
            </a:r>
            <a:r>
              <a:rPr lang="zh-TW" altLang="en-US" sz="2400" dirty="0" smtClean="0"/>
              <a:t>銷量</a:t>
            </a:r>
            <a:r>
              <a:rPr lang="zh-TW" altLang="en-US" sz="2400" dirty="0"/>
              <a:t>急遽</a:t>
            </a:r>
            <a:r>
              <a:rPr lang="zh-TW" altLang="en-US" sz="2400" dirty="0" smtClean="0"/>
              <a:t>下跌</a:t>
            </a:r>
            <a:r>
              <a:rPr lang="zh-TW" altLang="en-US" sz="2400" dirty="0"/>
              <a:t>。</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solidFill>
                  <a:srgbClr val="FFFFFF"/>
                </a:solidFill>
              </a:rPr>
              <a:pPr>
                <a:defRPr/>
              </a:pPr>
              <a:t>31</a:t>
            </a:fld>
            <a:endParaRPr lang="en-US" altLang="zh-TW" dirty="0">
              <a:solidFill>
                <a:srgbClr val="FFFFFF"/>
              </a:solidFill>
            </a:endParaRPr>
          </a:p>
        </p:txBody>
      </p:sp>
    </p:spTree>
    <p:extLst>
      <p:ext uri="{BB962C8B-B14F-4D97-AF65-F5344CB8AC3E}">
        <p14:creationId xmlns:p14="http://schemas.microsoft.com/office/powerpoint/2010/main" val="338732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白蘭氏雞精</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solidFill>
                  <a:srgbClr val="FFFFFF"/>
                </a:solidFill>
              </a:rPr>
              <a:pPr>
                <a:defRPr/>
              </a:pPr>
              <a:t>32</a:t>
            </a:fld>
            <a:endParaRPr lang="en-US" altLang="zh-TW">
              <a:solidFill>
                <a:srgbClr val="FFFFFF"/>
              </a:solidFill>
            </a:endParaRPr>
          </a:p>
        </p:txBody>
      </p:sp>
      <p:sp>
        <p:nvSpPr>
          <p:cNvPr id="6" name="AutoShape 3"/>
          <p:cNvSpPr>
            <a:spLocks noChangeAspect="1" noChangeArrowheads="1" noTextEdit="1"/>
          </p:cNvSpPr>
          <p:nvPr/>
        </p:nvSpPr>
        <p:spPr bwMode="auto">
          <a:xfrm>
            <a:off x="763588" y="1052513"/>
            <a:ext cx="7715250" cy="51133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3" name="Rectangle 11"/>
          <p:cNvSpPr>
            <a:spLocks noChangeArrowheads="1"/>
          </p:cNvSpPr>
          <p:nvPr/>
        </p:nvSpPr>
        <p:spPr bwMode="auto">
          <a:xfrm>
            <a:off x="5703888" y="4789488"/>
            <a:ext cx="5778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吸引力</a:t>
            </a:r>
            <a:endParaRPr lang="zh-TW" altLang="zh-TW" dirty="0" smtClean="0">
              <a:solidFill>
                <a:srgbClr val="FFFFFF"/>
              </a:solidFill>
            </a:endParaRPr>
          </a:p>
        </p:txBody>
      </p:sp>
      <p:grpSp>
        <p:nvGrpSpPr>
          <p:cNvPr id="45" name="群組 44"/>
          <p:cNvGrpSpPr/>
          <p:nvPr/>
        </p:nvGrpSpPr>
        <p:grpSpPr>
          <a:xfrm>
            <a:off x="2700338" y="2279650"/>
            <a:ext cx="1914525" cy="1655762"/>
            <a:chOff x="2700338" y="2279650"/>
            <a:chExt cx="1914525" cy="1655762"/>
          </a:xfrm>
        </p:grpSpPr>
        <p:sp>
          <p:nvSpPr>
            <p:cNvPr id="9" name="Rectangle 7"/>
            <p:cNvSpPr>
              <a:spLocks noChangeArrowheads="1"/>
            </p:cNvSpPr>
            <p:nvPr/>
          </p:nvSpPr>
          <p:spPr bwMode="auto">
            <a:xfrm>
              <a:off x="2700338" y="2279650"/>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業績</a:t>
              </a:r>
              <a:endParaRPr lang="zh-TW" altLang="zh-TW" dirty="0" smtClean="0">
                <a:solidFill>
                  <a:srgbClr val="FFFFFF"/>
                </a:solidFill>
              </a:endParaRPr>
            </a:p>
          </p:txBody>
        </p:sp>
        <p:sp>
          <p:nvSpPr>
            <p:cNvPr id="15" name="Arc 13"/>
            <p:cNvSpPr>
              <a:spLocks/>
            </p:cNvSpPr>
            <p:nvPr/>
          </p:nvSpPr>
          <p:spPr bwMode="auto">
            <a:xfrm>
              <a:off x="3090863" y="2359025"/>
              <a:ext cx="1393825" cy="1576387"/>
            </a:xfrm>
            <a:custGeom>
              <a:avLst/>
              <a:gdLst>
                <a:gd name="G0" fmla="+- 1662 0 0"/>
                <a:gd name="G1" fmla="+- 21600 0 0"/>
                <a:gd name="G2" fmla="+- 21600 0 0"/>
                <a:gd name="T0" fmla="*/ 0 w 19104"/>
                <a:gd name="T1" fmla="*/ 64 h 21600"/>
                <a:gd name="T2" fmla="*/ 19104 w 19104"/>
                <a:gd name="T3" fmla="*/ 8859 h 21600"/>
                <a:gd name="T4" fmla="*/ 1662 w 19104"/>
                <a:gd name="T5" fmla="*/ 21600 h 21600"/>
              </a:gdLst>
              <a:ahLst/>
              <a:cxnLst>
                <a:cxn ang="0">
                  <a:pos x="T0" y="T1"/>
                </a:cxn>
                <a:cxn ang="0">
                  <a:pos x="T2" y="T3"/>
                </a:cxn>
                <a:cxn ang="0">
                  <a:pos x="T4" y="T5"/>
                </a:cxn>
              </a:cxnLst>
              <a:rect l="0" t="0" r="r" b="b"/>
              <a:pathLst>
                <a:path w="19104" h="21600" fill="none" extrusionOk="0">
                  <a:moveTo>
                    <a:pt x="0" y="64"/>
                  </a:moveTo>
                  <a:cubicBezTo>
                    <a:pt x="552" y="21"/>
                    <a:pt x="1107" y="0"/>
                    <a:pt x="1662" y="0"/>
                  </a:cubicBezTo>
                  <a:cubicBezTo>
                    <a:pt x="8556" y="0"/>
                    <a:pt x="15037" y="3291"/>
                    <a:pt x="19104" y="8858"/>
                  </a:cubicBezTo>
                </a:path>
                <a:path w="19104" h="21600" stroke="0" extrusionOk="0">
                  <a:moveTo>
                    <a:pt x="0" y="64"/>
                  </a:moveTo>
                  <a:cubicBezTo>
                    <a:pt x="552" y="21"/>
                    <a:pt x="1107" y="0"/>
                    <a:pt x="1662" y="0"/>
                  </a:cubicBezTo>
                  <a:cubicBezTo>
                    <a:pt x="8556" y="0"/>
                    <a:pt x="15037" y="3291"/>
                    <a:pt x="19104" y="8858"/>
                  </a:cubicBezTo>
                  <a:lnTo>
                    <a:pt x="1662" y="21600"/>
                  </a:lnTo>
                  <a:close/>
                </a:path>
              </a:pathLst>
            </a:custGeom>
            <a:noFill/>
            <a:ln w="460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6" name="Freeform 14"/>
            <p:cNvSpPr>
              <a:spLocks/>
            </p:cNvSpPr>
            <p:nvPr/>
          </p:nvSpPr>
          <p:spPr bwMode="auto">
            <a:xfrm>
              <a:off x="4421188" y="2955925"/>
              <a:ext cx="193675" cy="252412"/>
            </a:xfrm>
            <a:custGeom>
              <a:avLst/>
              <a:gdLst>
                <a:gd name="T0" fmla="*/ 122 w 122"/>
                <a:gd name="T1" fmla="*/ 159 h 159"/>
                <a:gd name="T2" fmla="*/ 79 w 122"/>
                <a:gd name="T3" fmla="*/ 0 h 159"/>
                <a:gd name="T4" fmla="*/ 0 w 122"/>
                <a:gd name="T5" fmla="*/ 50 h 159"/>
                <a:gd name="T6" fmla="*/ 122 w 122"/>
                <a:gd name="T7" fmla="*/ 159 h 159"/>
              </a:gdLst>
              <a:ahLst/>
              <a:cxnLst>
                <a:cxn ang="0">
                  <a:pos x="T0" y="T1"/>
                </a:cxn>
                <a:cxn ang="0">
                  <a:pos x="T2" y="T3"/>
                </a:cxn>
                <a:cxn ang="0">
                  <a:pos x="T4" y="T5"/>
                </a:cxn>
                <a:cxn ang="0">
                  <a:pos x="T6" y="T7"/>
                </a:cxn>
              </a:cxnLst>
              <a:rect l="0" t="0" r="r" b="b"/>
              <a:pathLst>
                <a:path w="122" h="159">
                  <a:moveTo>
                    <a:pt x="122" y="159"/>
                  </a:moveTo>
                  <a:lnTo>
                    <a:pt x="79" y="0"/>
                  </a:lnTo>
                  <a:lnTo>
                    <a:pt x="0" y="50"/>
                  </a:lnTo>
                  <a:lnTo>
                    <a:pt x="122" y="159"/>
                  </a:lnTo>
                  <a:close/>
                </a:path>
              </a:pathLst>
            </a:custGeom>
            <a:solidFill>
              <a:srgbClr val="FF0000"/>
            </a:solidFill>
            <a:ln w="1111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7" name="Rectangle 15"/>
            <p:cNvSpPr>
              <a:spLocks noChangeArrowheads="1"/>
            </p:cNvSpPr>
            <p:nvPr/>
          </p:nvSpPr>
          <p:spPr bwMode="auto">
            <a:xfrm>
              <a:off x="4318001" y="297815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8" name="群組 57"/>
          <p:cNvGrpSpPr/>
          <p:nvPr/>
        </p:nvGrpSpPr>
        <p:grpSpPr>
          <a:xfrm>
            <a:off x="3371851" y="2835275"/>
            <a:ext cx="1703388" cy="1358900"/>
            <a:chOff x="3371851" y="2835275"/>
            <a:chExt cx="1703388" cy="1358900"/>
          </a:xfrm>
        </p:grpSpPr>
        <p:sp>
          <p:nvSpPr>
            <p:cNvPr id="7" name="Rectangle 5"/>
            <p:cNvSpPr>
              <a:spLocks noChangeArrowheads="1"/>
            </p:cNvSpPr>
            <p:nvPr/>
          </p:nvSpPr>
          <p:spPr bwMode="auto">
            <a:xfrm>
              <a:off x="4305301" y="3219450"/>
              <a:ext cx="769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產品研發</a:t>
              </a:r>
              <a:endParaRPr lang="zh-TW" altLang="zh-TW" dirty="0" smtClean="0">
                <a:solidFill>
                  <a:srgbClr val="FFFFFF"/>
                </a:solidFill>
              </a:endParaRPr>
            </a:p>
          </p:txBody>
        </p:sp>
        <p:grpSp>
          <p:nvGrpSpPr>
            <p:cNvPr id="46" name="群組 45"/>
            <p:cNvGrpSpPr/>
            <p:nvPr/>
          </p:nvGrpSpPr>
          <p:grpSpPr>
            <a:xfrm>
              <a:off x="3371851" y="2835275"/>
              <a:ext cx="1233488" cy="1358900"/>
              <a:chOff x="3371851" y="2835275"/>
              <a:chExt cx="1233488" cy="1358900"/>
            </a:xfrm>
          </p:grpSpPr>
          <p:sp>
            <p:nvSpPr>
              <p:cNvPr id="18" name="Arc 16"/>
              <p:cNvSpPr>
                <a:spLocks/>
              </p:cNvSpPr>
              <p:nvPr/>
            </p:nvSpPr>
            <p:spPr bwMode="auto">
              <a:xfrm>
                <a:off x="3371851" y="2835275"/>
                <a:ext cx="1233488" cy="1289050"/>
              </a:xfrm>
              <a:custGeom>
                <a:avLst/>
                <a:gdLst>
                  <a:gd name="G0" fmla="+- 0 0 0"/>
                  <a:gd name="G1" fmla="+- 0 0 0"/>
                  <a:gd name="G2" fmla="+- 21600 0 0"/>
                  <a:gd name="T0" fmla="*/ 19295 w 19295"/>
                  <a:gd name="T1" fmla="*/ 9709 h 20149"/>
                  <a:gd name="T2" fmla="*/ 7782 w 19295"/>
                  <a:gd name="T3" fmla="*/ 20149 h 20149"/>
                  <a:gd name="T4" fmla="*/ 0 w 19295"/>
                  <a:gd name="T5" fmla="*/ 0 h 20149"/>
                </a:gdLst>
                <a:ahLst/>
                <a:cxnLst>
                  <a:cxn ang="0">
                    <a:pos x="T0" y="T1"/>
                  </a:cxn>
                  <a:cxn ang="0">
                    <a:pos x="T2" y="T3"/>
                  </a:cxn>
                  <a:cxn ang="0">
                    <a:pos x="T4" y="T5"/>
                  </a:cxn>
                </a:cxnLst>
                <a:rect l="0" t="0" r="r" b="b"/>
                <a:pathLst>
                  <a:path w="19295" h="20149" fill="none" extrusionOk="0">
                    <a:moveTo>
                      <a:pt x="19294" y="9708"/>
                    </a:moveTo>
                    <a:cubicBezTo>
                      <a:pt x="16885" y="14497"/>
                      <a:pt x="12782" y="18218"/>
                      <a:pt x="7782" y="20149"/>
                    </a:cubicBezTo>
                  </a:path>
                  <a:path w="19295" h="20149" stroke="0" extrusionOk="0">
                    <a:moveTo>
                      <a:pt x="19294" y="9708"/>
                    </a:moveTo>
                    <a:cubicBezTo>
                      <a:pt x="16885" y="14497"/>
                      <a:pt x="12782" y="18218"/>
                      <a:pt x="7782" y="20149"/>
                    </a:cubicBezTo>
                    <a:lnTo>
                      <a:pt x="0" y="0"/>
                    </a:lnTo>
                    <a:close/>
                  </a:path>
                </a:pathLst>
              </a:custGeom>
              <a:noFill/>
              <a:ln w="460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19" name="Freeform 17"/>
              <p:cNvSpPr>
                <a:spLocks/>
              </p:cNvSpPr>
              <p:nvPr/>
            </p:nvSpPr>
            <p:spPr bwMode="auto">
              <a:xfrm>
                <a:off x="3641726" y="4067175"/>
                <a:ext cx="239713" cy="127000"/>
              </a:xfrm>
              <a:custGeom>
                <a:avLst/>
                <a:gdLst>
                  <a:gd name="T0" fmla="*/ 0 w 151"/>
                  <a:gd name="T1" fmla="*/ 80 h 80"/>
                  <a:gd name="T2" fmla="*/ 151 w 151"/>
                  <a:gd name="T3" fmla="*/ 80 h 80"/>
                  <a:gd name="T4" fmla="*/ 130 w 151"/>
                  <a:gd name="T5" fmla="*/ 0 h 80"/>
                  <a:gd name="T6" fmla="*/ 0 w 151"/>
                  <a:gd name="T7" fmla="*/ 80 h 80"/>
                </a:gdLst>
                <a:ahLst/>
                <a:cxnLst>
                  <a:cxn ang="0">
                    <a:pos x="T0" y="T1"/>
                  </a:cxn>
                  <a:cxn ang="0">
                    <a:pos x="T2" y="T3"/>
                  </a:cxn>
                  <a:cxn ang="0">
                    <a:pos x="T4" y="T5"/>
                  </a:cxn>
                  <a:cxn ang="0">
                    <a:pos x="T6" y="T7"/>
                  </a:cxn>
                </a:cxnLst>
                <a:rect l="0" t="0" r="r" b="b"/>
                <a:pathLst>
                  <a:path w="151" h="80">
                    <a:moveTo>
                      <a:pt x="0" y="80"/>
                    </a:moveTo>
                    <a:lnTo>
                      <a:pt x="151" y="80"/>
                    </a:lnTo>
                    <a:lnTo>
                      <a:pt x="130" y="0"/>
                    </a:lnTo>
                    <a:lnTo>
                      <a:pt x="0" y="80"/>
                    </a:lnTo>
                    <a:close/>
                  </a:path>
                </a:pathLst>
              </a:custGeom>
              <a:solidFill>
                <a:srgbClr val="FF0000"/>
              </a:solidFill>
              <a:ln w="1111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0" name="Rectangle 18"/>
              <p:cNvSpPr>
                <a:spLocks noChangeArrowheads="1"/>
              </p:cNvSpPr>
              <p:nvPr/>
            </p:nvSpPr>
            <p:spPr bwMode="auto">
              <a:xfrm>
                <a:off x="3789363" y="387350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grpSp>
        <p:nvGrpSpPr>
          <p:cNvPr id="52" name="群組 51"/>
          <p:cNvGrpSpPr/>
          <p:nvPr/>
        </p:nvGrpSpPr>
        <p:grpSpPr>
          <a:xfrm>
            <a:off x="2994026" y="1281113"/>
            <a:ext cx="2957512" cy="2919412"/>
            <a:chOff x="2994026" y="1281113"/>
            <a:chExt cx="2957512" cy="2919412"/>
          </a:xfrm>
        </p:grpSpPr>
        <p:sp>
          <p:nvSpPr>
            <p:cNvPr id="10" name="Rectangle 8"/>
            <p:cNvSpPr>
              <a:spLocks noChangeArrowheads="1"/>
            </p:cNvSpPr>
            <p:nvPr/>
          </p:nvSpPr>
          <p:spPr bwMode="auto">
            <a:xfrm>
              <a:off x="5567363" y="1281113"/>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競爭</a:t>
              </a:r>
              <a:endParaRPr lang="zh-TW" altLang="zh-TW" dirty="0" smtClean="0">
                <a:solidFill>
                  <a:srgbClr val="FFFFFF"/>
                </a:solidFill>
              </a:endParaRPr>
            </a:p>
          </p:txBody>
        </p:sp>
        <p:sp>
          <p:nvSpPr>
            <p:cNvPr id="24" name="Arc 22"/>
            <p:cNvSpPr>
              <a:spLocks/>
            </p:cNvSpPr>
            <p:nvPr/>
          </p:nvSpPr>
          <p:spPr bwMode="auto">
            <a:xfrm>
              <a:off x="2994026" y="1327150"/>
              <a:ext cx="2389188" cy="2873375"/>
            </a:xfrm>
            <a:custGeom>
              <a:avLst/>
              <a:gdLst>
                <a:gd name="G0" fmla="+- 15954 0 0"/>
                <a:gd name="G1" fmla="+- 21600 0 0"/>
                <a:gd name="G2" fmla="+- 21600 0 0"/>
                <a:gd name="T0" fmla="*/ 0 w 17971"/>
                <a:gd name="T1" fmla="*/ 7039 h 21600"/>
                <a:gd name="T2" fmla="*/ 17971 w 17971"/>
                <a:gd name="T3" fmla="*/ 94 h 21600"/>
                <a:gd name="T4" fmla="*/ 15954 w 17971"/>
                <a:gd name="T5" fmla="*/ 21600 h 21600"/>
              </a:gdLst>
              <a:ahLst/>
              <a:cxnLst>
                <a:cxn ang="0">
                  <a:pos x="T0" y="T1"/>
                </a:cxn>
                <a:cxn ang="0">
                  <a:pos x="T2" y="T3"/>
                </a:cxn>
                <a:cxn ang="0">
                  <a:pos x="T4" y="T5"/>
                </a:cxn>
              </a:cxnLst>
              <a:rect l="0" t="0" r="r" b="b"/>
              <a:pathLst>
                <a:path w="17971" h="21600" fill="none" extrusionOk="0">
                  <a:moveTo>
                    <a:pt x="-1" y="7038"/>
                  </a:moveTo>
                  <a:cubicBezTo>
                    <a:pt x="4092" y="2554"/>
                    <a:pt x="9883" y="0"/>
                    <a:pt x="15954" y="0"/>
                  </a:cubicBezTo>
                  <a:cubicBezTo>
                    <a:pt x="16627" y="0"/>
                    <a:pt x="17300" y="31"/>
                    <a:pt x="17970" y="94"/>
                  </a:cubicBezTo>
                </a:path>
                <a:path w="17971" h="21600" stroke="0" extrusionOk="0">
                  <a:moveTo>
                    <a:pt x="-1" y="7038"/>
                  </a:moveTo>
                  <a:cubicBezTo>
                    <a:pt x="4092" y="2554"/>
                    <a:pt x="9883" y="0"/>
                    <a:pt x="15954" y="0"/>
                  </a:cubicBezTo>
                  <a:cubicBezTo>
                    <a:pt x="16627" y="0"/>
                    <a:pt x="17300" y="31"/>
                    <a:pt x="17970" y="94"/>
                  </a:cubicBezTo>
                  <a:lnTo>
                    <a:pt x="15954" y="2160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5" name="Freeform 23"/>
            <p:cNvSpPr>
              <a:spLocks/>
            </p:cNvSpPr>
            <p:nvPr/>
          </p:nvSpPr>
          <p:spPr bwMode="auto">
            <a:xfrm>
              <a:off x="5372101" y="1293813"/>
              <a:ext cx="171450" cy="90487"/>
            </a:xfrm>
            <a:custGeom>
              <a:avLst/>
              <a:gdLst>
                <a:gd name="T0" fmla="*/ 108 w 108"/>
                <a:gd name="T1" fmla="*/ 43 h 57"/>
                <a:gd name="T2" fmla="*/ 7 w 108"/>
                <a:gd name="T3" fmla="*/ 0 h 57"/>
                <a:gd name="T4" fmla="*/ 0 w 108"/>
                <a:gd name="T5" fmla="*/ 57 h 57"/>
                <a:gd name="T6" fmla="*/ 108 w 108"/>
                <a:gd name="T7" fmla="*/ 43 h 57"/>
              </a:gdLst>
              <a:ahLst/>
              <a:cxnLst>
                <a:cxn ang="0">
                  <a:pos x="T0" y="T1"/>
                </a:cxn>
                <a:cxn ang="0">
                  <a:pos x="T2" y="T3"/>
                </a:cxn>
                <a:cxn ang="0">
                  <a:pos x="T4" y="T5"/>
                </a:cxn>
                <a:cxn ang="0">
                  <a:pos x="T6" y="T7"/>
                </a:cxn>
              </a:cxnLst>
              <a:rect l="0" t="0" r="r" b="b"/>
              <a:pathLst>
                <a:path w="108" h="57">
                  <a:moveTo>
                    <a:pt x="108" y="43"/>
                  </a:moveTo>
                  <a:lnTo>
                    <a:pt x="7" y="0"/>
                  </a:lnTo>
                  <a:lnTo>
                    <a:pt x="0" y="57"/>
                  </a:lnTo>
                  <a:lnTo>
                    <a:pt x="108" y="43"/>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6" name="Rectangle 24"/>
            <p:cNvSpPr>
              <a:spLocks noChangeArrowheads="1"/>
            </p:cNvSpPr>
            <p:nvPr/>
          </p:nvSpPr>
          <p:spPr bwMode="auto">
            <a:xfrm>
              <a:off x="5326063" y="138430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smtClean="0">
                  <a:solidFill>
                    <a:srgbClr val="000000"/>
                  </a:solidFill>
                  <a:latin typeface="Times New Roman" panose="02020603050405020304" pitchFamily="18" charset="0"/>
                </a:rPr>
                <a:t>+</a:t>
              </a:r>
              <a:endParaRPr lang="zh-TW" altLang="zh-TW" smtClean="0">
                <a:solidFill>
                  <a:srgbClr val="FFFFFF"/>
                </a:solidFill>
              </a:endParaRPr>
            </a:p>
          </p:txBody>
        </p:sp>
      </p:grpSp>
      <p:grpSp>
        <p:nvGrpSpPr>
          <p:cNvPr id="53" name="群組 52"/>
          <p:cNvGrpSpPr/>
          <p:nvPr/>
        </p:nvGrpSpPr>
        <p:grpSpPr>
          <a:xfrm>
            <a:off x="5424488" y="1443038"/>
            <a:ext cx="1806575" cy="3552825"/>
            <a:chOff x="5424488" y="1443038"/>
            <a:chExt cx="1806575" cy="3552825"/>
          </a:xfrm>
        </p:grpSpPr>
        <p:sp>
          <p:nvSpPr>
            <p:cNvPr id="27" name="Arc 25"/>
            <p:cNvSpPr>
              <a:spLocks/>
            </p:cNvSpPr>
            <p:nvPr/>
          </p:nvSpPr>
          <p:spPr bwMode="auto">
            <a:xfrm>
              <a:off x="5424488" y="1443038"/>
              <a:ext cx="1806575" cy="3246437"/>
            </a:xfrm>
            <a:custGeom>
              <a:avLst/>
              <a:gdLst>
                <a:gd name="G0" fmla="+- 0 0 0"/>
                <a:gd name="G1" fmla="+- 20642 0 0"/>
                <a:gd name="G2" fmla="+- 21600 0 0"/>
                <a:gd name="T0" fmla="*/ 6362 w 21600"/>
                <a:gd name="T1" fmla="*/ 0 h 38835"/>
                <a:gd name="T2" fmla="*/ 11644 w 21600"/>
                <a:gd name="T3" fmla="*/ 38835 h 38835"/>
                <a:gd name="T4" fmla="*/ 0 w 21600"/>
                <a:gd name="T5" fmla="*/ 20642 h 38835"/>
              </a:gdLst>
              <a:ahLst/>
              <a:cxnLst>
                <a:cxn ang="0">
                  <a:pos x="T0" y="T1"/>
                </a:cxn>
                <a:cxn ang="0">
                  <a:pos x="T2" y="T3"/>
                </a:cxn>
                <a:cxn ang="0">
                  <a:pos x="T4" y="T5"/>
                </a:cxn>
              </a:cxnLst>
              <a:rect l="0" t="0" r="r" b="b"/>
              <a:pathLst>
                <a:path w="21600" h="38835" fill="none" extrusionOk="0">
                  <a:moveTo>
                    <a:pt x="6361" y="0"/>
                  </a:moveTo>
                  <a:cubicBezTo>
                    <a:pt x="15420" y="2791"/>
                    <a:pt x="21600" y="11163"/>
                    <a:pt x="21600" y="20642"/>
                  </a:cubicBezTo>
                  <a:cubicBezTo>
                    <a:pt x="21600" y="28007"/>
                    <a:pt x="17847" y="34864"/>
                    <a:pt x="11643" y="38834"/>
                  </a:cubicBezTo>
                </a:path>
                <a:path w="21600" h="38835" stroke="0" extrusionOk="0">
                  <a:moveTo>
                    <a:pt x="6361" y="0"/>
                  </a:moveTo>
                  <a:cubicBezTo>
                    <a:pt x="15420" y="2791"/>
                    <a:pt x="21600" y="11163"/>
                    <a:pt x="21600" y="20642"/>
                  </a:cubicBezTo>
                  <a:cubicBezTo>
                    <a:pt x="21600" y="28007"/>
                    <a:pt x="17847" y="34864"/>
                    <a:pt x="11643" y="38834"/>
                  </a:cubicBezTo>
                  <a:lnTo>
                    <a:pt x="0" y="20642"/>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8" name="Freeform 26"/>
            <p:cNvSpPr>
              <a:spLocks/>
            </p:cNvSpPr>
            <p:nvPr/>
          </p:nvSpPr>
          <p:spPr bwMode="auto">
            <a:xfrm>
              <a:off x="6265863" y="4652963"/>
              <a:ext cx="160338" cy="125412"/>
            </a:xfrm>
            <a:custGeom>
              <a:avLst/>
              <a:gdLst>
                <a:gd name="T0" fmla="*/ 0 w 101"/>
                <a:gd name="T1" fmla="*/ 79 h 79"/>
                <a:gd name="T2" fmla="*/ 101 w 101"/>
                <a:gd name="T3" fmla="*/ 50 h 79"/>
                <a:gd name="T4" fmla="*/ 73 w 101"/>
                <a:gd name="T5" fmla="*/ 0 h 79"/>
                <a:gd name="T6" fmla="*/ 0 w 101"/>
                <a:gd name="T7" fmla="*/ 79 h 79"/>
              </a:gdLst>
              <a:ahLst/>
              <a:cxnLst>
                <a:cxn ang="0">
                  <a:pos x="T0" y="T1"/>
                </a:cxn>
                <a:cxn ang="0">
                  <a:pos x="T2" y="T3"/>
                </a:cxn>
                <a:cxn ang="0">
                  <a:pos x="T4" y="T5"/>
                </a:cxn>
                <a:cxn ang="0">
                  <a:pos x="T6" y="T7"/>
                </a:cxn>
              </a:cxnLst>
              <a:rect l="0" t="0" r="r" b="b"/>
              <a:pathLst>
                <a:path w="101" h="79">
                  <a:moveTo>
                    <a:pt x="0" y="79"/>
                  </a:moveTo>
                  <a:lnTo>
                    <a:pt x="101" y="50"/>
                  </a:lnTo>
                  <a:lnTo>
                    <a:pt x="73" y="0"/>
                  </a:lnTo>
                  <a:lnTo>
                    <a:pt x="0" y="79"/>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29" name="Rectangle 27"/>
            <p:cNvSpPr>
              <a:spLocks noChangeArrowheads="1"/>
            </p:cNvSpPr>
            <p:nvPr/>
          </p:nvSpPr>
          <p:spPr bwMode="auto">
            <a:xfrm>
              <a:off x="6438901" y="4732338"/>
              <a:ext cx="149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smtClean="0">
                  <a:solidFill>
                    <a:srgbClr val="000000"/>
                  </a:solidFill>
                  <a:latin typeface="Times New Roman" panose="02020603050405020304" pitchFamily="18" charset="0"/>
                </a:rPr>
                <a:t>-</a:t>
              </a:r>
              <a:endParaRPr lang="zh-TW" altLang="zh-TW" smtClean="0">
                <a:solidFill>
                  <a:srgbClr val="FFFFFF"/>
                </a:solidFill>
              </a:endParaRPr>
            </a:p>
          </p:txBody>
        </p:sp>
      </p:grpSp>
      <p:grpSp>
        <p:nvGrpSpPr>
          <p:cNvPr id="51" name="群組 50"/>
          <p:cNvGrpSpPr/>
          <p:nvPr/>
        </p:nvGrpSpPr>
        <p:grpSpPr>
          <a:xfrm>
            <a:off x="2700338" y="2519363"/>
            <a:ext cx="1635126" cy="1812924"/>
            <a:chOff x="2700338" y="2519363"/>
            <a:chExt cx="1635126" cy="1812924"/>
          </a:xfrm>
        </p:grpSpPr>
        <p:sp>
          <p:nvSpPr>
            <p:cNvPr id="23" name="Rectangle 21"/>
            <p:cNvSpPr>
              <a:spLocks noChangeArrowheads="1"/>
            </p:cNvSpPr>
            <p:nvPr/>
          </p:nvSpPr>
          <p:spPr bwMode="auto">
            <a:xfrm>
              <a:off x="2873376" y="2681288"/>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sp>
          <p:nvSpPr>
            <p:cNvPr id="22" name="Freeform 20"/>
            <p:cNvSpPr>
              <a:spLocks/>
            </p:cNvSpPr>
            <p:nvPr/>
          </p:nvSpPr>
          <p:spPr bwMode="auto">
            <a:xfrm>
              <a:off x="2700338" y="2519363"/>
              <a:ext cx="138113" cy="241300"/>
            </a:xfrm>
            <a:custGeom>
              <a:avLst/>
              <a:gdLst>
                <a:gd name="T0" fmla="*/ 87 w 87"/>
                <a:gd name="T1" fmla="*/ 0 h 152"/>
                <a:gd name="T2" fmla="*/ 0 w 87"/>
                <a:gd name="T3" fmla="*/ 130 h 152"/>
                <a:gd name="T4" fmla="*/ 87 w 87"/>
                <a:gd name="T5" fmla="*/ 152 h 152"/>
                <a:gd name="T6" fmla="*/ 87 w 87"/>
                <a:gd name="T7" fmla="*/ 0 h 152"/>
              </a:gdLst>
              <a:ahLst/>
              <a:cxnLst>
                <a:cxn ang="0">
                  <a:pos x="T0" y="T1"/>
                </a:cxn>
                <a:cxn ang="0">
                  <a:pos x="T2" y="T3"/>
                </a:cxn>
                <a:cxn ang="0">
                  <a:pos x="T4" y="T5"/>
                </a:cxn>
                <a:cxn ang="0">
                  <a:pos x="T6" y="T7"/>
                </a:cxn>
              </a:cxnLst>
              <a:rect l="0" t="0" r="r" b="b"/>
              <a:pathLst>
                <a:path w="87" h="152">
                  <a:moveTo>
                    <a:pt x="87" y="0"/>
                  </a:moveTo>
                  <a:lnTo>
                    <a:pt x="0" y="130"/>
                  </a:lnTo>
                  <a:lnTo>
                    <a:pt x="87" y="152"/>
                  </a:lnTo>
                  <a:lnTo>
                    <a:pt x="87" y="0"/>
                  </a:lnTo>
                  <a:close/>
                </a:path>
              </a:pathLst>
            </a:custGeom>
            <a:solidFill>
              <a:srgbClr val="FF0000"/>
            </a:solidFill>
            <a:ln w="11113">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8" name="Rectangle 6"/>
            <p:cNvSpPr>
              <a:spLocks noChangeArrowheads="1"/>
            </p:cNvSpPr>
            <p:nvPr/>
          </p:nvSpPr>
          <p:spPr bwMode="auto">
            <a:xfrm>
              <a:off x="2884488" y="4102100"/>
              <a:ext cx="769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產品品質</a:t>
              </a:r>
              <a:endParaRPr lang="zh-TW" altLang="zh-TW" dirty="0" smtClean="0">
                <a:solidFill>
                  <a:srgbClr val="FFFFFF"/>
                </a:solidFill>
              </a:endParaRPr>
            </a:p>
          </p:txBody>
        </p:sp>
        <p:sp>
          <p:nvSpPr>
            <p:cNvPr id="21" name="Arc 19"/>
            <p:cNvSpPr>
              <a:spLocks/>
            </p:cNvSpPr>
            <p:nvPr/>
          </p:nvSpPr>
          <p:spPr bwMode="auto">
            <a:xfrm>
              <a:off x="2746376" y="2749550"/>
              <a:ext cx="1589088" cy="1336675"/>
            </a:xfrm>
            <a:custGeom>
              <a:avLst/>
              <a:gdLst>
                <a:gd name="G0" fmla="+- 21600 0 0"/>
                <a:gd name="G1" fmla="+- 3964 0 0"/>
                <a:gd name="G2" fmla="+- 21600 0 0"/>
                <a:gd name="T0" fmla="*/ 5352 w 21600"/>
                <a:gd name="T1" fmla="*/ 18196 h 18196"/>
                <a:gd name="T2" fmla="*/ 367 w 21600"/>
                <a:gd name="T3" fmla="*/ 0 h 18196"/>
                <a:gd name="T4" fmla="*/ 21600 w 21600"/>
                <a:gd name="T5" fmla="*/ 3964 h 18196"/>
              </a:gdLst>
              <a:ahLst/>
              <a:cxnLst>
                <a:cxn ang="0">
                  <a:pos x="T0" y="T1"/>
                </a:cxn>
                <a:cxn ang="0">
                  <a:pos x="T2" y="T3"/>
                </a:cxn>
                <a:cxn ang="0">
                  <a:pos x="T4" y="T5"/>
                </a:cxn>
              </a:cxnLst>
              <a:rect l="0" t="0" r="r" b="b"/>
              <a:pathLst>
                <a:path w="21600" h="18196" fill="none" extrusionOk="0">
                  <a:moveTo>
                    <a:pt x="5351" y="18196"/>
                  </a:moveTo>
                  <a:cubicBezTo>
                    <a:pt x="1901" y="14257"/>
                    <a:pt x="0" y="9199"/>
                    <a:pt x="0" y="3964"/>
                  </a:cubicBezTo>
                  <a:cubicBezTo>
                    <a:pt x="0" y="2634"/>
                    <a:pt x="122" y="1307"/>
                    <a:pt x="366" y="-1"/>
                  </a:cubicBezTo>
                </a:path>
                <a:path w="21600" h="18196" stroke="0" extrusionOk="0">
                  <a:moveTo>
                    <a:pt x="5351" y="18196"/>
                  </a:moveTo>
                  <a:cubicBezTo>
                    <a:pt x="1901" y="14257"/>
                    <a:pt x="0" y="9199"/>
                    <a:pt x="0" y="3964"/>
                  </a:cubicBezTo>
                  <a:cubicBezTo>
                    <a:pt x="0" y="2634"/>
                    <a:pt x="122" y="1307"/>
                    <a:pt x="366" y="-1"/>
                  </a:cubicBezTo>
                  <a:lnTo>
                    <a:pt x="21600" y="3964"/>
                  </a:lnTo>
                  <a:close/>
                </a:path>
              </a:pathLst>
            </a:custGeom>
            <a:noFill/>
            <a:ln w="46038">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grpSp>
      <p:grpSp>
        <p:nvGrpSpPr>
          <p:cNvPr id="59" name="群組 58"/>
          <p:cNvGrpSpPr/>
          <p:nvPr/>
        </p:nvGrpSpPr>
        <p:grpSpPr>
          <a:xfrm>
            <a:off x="2105026" y="2519363"/>
            <a:ext cx="3795713" cy="3521075"/>
            <a:chOff x="2105026" y="2519363"/>
            <a:chExt cx="3795713" cy="3521075"/>
          </a:xfrm>
        </p:grpSpPr>
        <p:sp>
          <p:nvSpPr>
            <p:cNvPr id="30" name="Arc 28"/>
            <p:cNvSpPr>
              <a:spLocks/>
            </p:cNvSpPr>
            <p:nvPr/>
          </p:nvSpPr>
          <p:spPr bwMode="auto">
            <a:xfrm>
              <a:off x="2105026" y="2630488"/>
              <a:ext cx="3795713" cy="3409950"/>
            </a:xfrm>
            <a:custGeom>
              <a:avLst/>
              <a:gdLst>
                <a:gd name="G0" fmla="+- 21600 0 0"/>
                <a:gd name="G1" fmla="+- 14597 0 0"/>
                <a:gd name="G2" fmla="+- 21600 0 0"/>
                <a:gd name="T0" fmla="*/ 40290 w 40290"/>
                <a:gd name="T1" fmla="*/ 25425 h 36197"/>
                <a:gd name="T2" fmla="*/ 5679 w 40290"/>
                <a:gd name="T3" fmla="*/ 0 h 36197"/>
                <a:gd name="T4" fmla="*/ 21600 w 40290"/>
                <a:gd name="T5" fmla="*/ 14597 h 36197"/>
              </a:gdLst>
              <a:ahLst/>
              <a:cxnLst>
                <a:cxn ang="0">
                  <a:pos x="T0" y="T1"/>
                </a:cxn>
                <a:cxn ang="0">
                  <a:pos x="T2" y="T3"/>
                </a:cxn>
                <a:cxn ang="0">
                  <a:pos x="T4" y="T5"/>
                </a:cxn>
              </a:cxnLst>
              <a:rect l="0" t="0" r="r" b="b"/>
              <a:pathLst>
                <a:path w="40290" h="36197" fill="none" extrusionOk="0">
                  <a:moveTo>
                    <a:pt x="40289" y="25424"/>
                  </a:moveTo>
                  <a:cubicBezTo>
                    <a:pt x="36427" y="32092"/>
                    <a:pt x="29305" y="36197"/>
                    <a:pt x="21600" y="36197"/>
                  </a:cubicBezTo>
                  <a:cubicBezTo>
                    <a:pt x="9670" y="36197"/>
                    <a:pt x="0" y="26526"/>
                    <a:pt x="0" y="14597"/>
                  </a:cubicBezTo>
                  <a:cubicBezTo>
                    <a:pt x="0" y="9192"/>
                    <a:pt x="2026" y="3983"/>
                    <a:pt x="5678" y="-1"/>
                  </a:cubicBezTo>
                </a:path>
                <a:path w="40290" h="36197" stroke="0" extrusionOk="0">
                  <a:moveTo>
                    <a:pt x="40289" y="25424"/>
                  </a:moveTo>
                  <a:cubicBezTo>
                    <a:pt x="36427" y="32092"/>
                    <a:pt x="29305" y="36197"/>
                    <a:pt x="21600" y="36197"/>
                  </a:cubicBezTo>
                  <a:cubicBezTo>
                    <a:pt x="9670" y="36197"/>
                    <a:pt x="0" y="26526"/>
                    <a:pt x="0" y="14597"/>
                  </a:cubicBezTo>
                  <a:cubicBezTo>
                    <a:pt x="0" y="9192"/>
                    <a:pt x="2026" y="3983"/>
                    <a:pt x="5678" y="-1"/>
                  </a:cubicBezTo>
                  <a:lnTo>
                    <a:pt x="21600" y="14597"/>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1" name="Freeform 29"/>
            <p:cNvSpPr>
              <a:spLocks/>
            </p:cNvSpPr>
            <p:nvPr/>
          </p:nvSpPr>
          <p:spPr bwMode="auto">
            <a:xfrm>
              <a:off x="2609851" y="2519363"/>
              <a:ext cx="149225" cy="138112"/>
            </a:xfrm>
            <a:custGeom>
              <a:avLst/>
              <a:gdLst>
                <a:gd name="T0" fmla="*/ 94 w 94"/>
                <a:gd name="T1" fmla="*/ 0 h 87"/>
                <a:gd name="T2" fmla="*/ 0 w 94"/>
                <a:gd name="T3" fmla="*/ 44 h 87"/>
                <a:gd name="T4" fmla="*/ 36 w 94"/>
                <a:gd name="T5" fmla="*/ 87 h 87"/>
                <a:gd name="T6" fmla="*/ 94 w 94"/>
                <a:gd name="T7" fmla="*/ 0 h 87"/>
              </a:gdLst>
              <a:ahLst/>
              <a:cxnLst>
                <a:cxn ang="0">
                  <a:pos x="T0" y="T1"/>
                </a:cxn>
                <a:cxn ang="0">
                  <a:pos x="T2" y="T3"/>
                </a:cxn>
                <a:cxn ang="0">
                  <a:pos x="T4" y="T5"/>
                </a:cxn>
                <a:cxn ang="0">
                  <a:pos x="T6" y="T7"/>
                </a:cxn>
              </a:cxnLst>
              <a:rect l="0" t="0" r="r" b="b"/>
              <a:pathLst>
                <a:path w="94" h="87">
                  <a:moveTo>
                    <a:pt x="94" y="0"/>
                  </a:moveTo>
                  <a:lnTo>
                    <a:pt x="0" y="44"/>
                  </a:lnTo>
                  <a:lnTo>
                    <a:pt x="36" y="87"/>
                  </a:lnTo>
                  <a:lnTo>
                    <a:pt x="94" y="0"/>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2" name="Rectangle 30"/>
            <p:cNvSpPr>
              <a:spLocks noChangeArrowheads="1"/>
            </p:cNvSpPr>
            <p:nvPr/>
          </p:nvSpPr>
          <p:spPr bwMode="auto">
            <a:xfrm>
              <a:off x="2689226" y="263525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4" name="群組 53"/>
          <p:cNvGrpSpPr/>
          <p:nvPr/>
        </p:nvGrpSpPr>
        <p:grpSpPr>
          <a:xfrm>
            <a:off x="4705351" y="2462213"/>
            <a:ext cx="1681162" cy="1119187"/>
            <a:chOff x="4705351" y="2462213"/>
            <a:chExt cx="1681162" cy="1119187"/>
          </a:xfrm>
        </p:grpSpPr>
        <p:sp>
          <p:nvSpPr>
            <p:cNvPr id="11" name="Rectangle 9"/>
            <p:cNvSpPr>
              <a:spLocks noChangeArrowheads="1"/>
            </p:cNvSpPr>
            <p:nvPr/>
          </p:nvSpPr>
          <p:spPr bwMode="auto">
            <a:xfrm>
              <a:off x="6002338" y="2497138"/>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成本</a:t>
              </a:r>
              <a:endParaRPr lang="zh-TW" altLang="zh-TW" dirty="0" smtClean="0">
                <a:solidFill>
                  <a:srgbClr val="FFFFFF"/>
                </a:solidFill>
              </a:endParaRPr>
            </a:p>
          </p:txBody>
        </p:sp>
        <p:sp>
          <p:nvSpPr>
            <p:cNvPr id="33" name="Arc 31"/>
            <p:cNvSpPr>
              <a:spLocks/>
            </p:cNvSpPr>
            <p:nvPr/>
          </p:nvSpPr>
          <p:spPr bwMode="auto">
            <a:xfrm>
              <a:off x="4705351" y="2508250"/>
              <a:ext cx="1112838" cy="1073150"/>
            </a:xfrm>
            <a:custGeom>
              <a:avLst/>
              <a:gdLst>
                <a:gd name="G0" fmla="+- 20248 0 0"/>
                <a:gd name="G1" fmla="+- 21600 0 0"/>
                <a:gd name="G2" fmla="+- 21600 0 0"/>
                <a:gd name="T0" fmla="*/ 0 w 22443"/>
                <a:gd name="T1" fmla="*/ 14077 h 21600"/>
                <a:gd name="T2" fmla="*/ 22443 w 22443"/>
                <a:gd name="T3" fmla="*/ 112 h 21600"/>
                <a:gd name="T4" fmla="*/ 20248 w 22443"/>
                <a:gd name="T5" fmla="*/ 21600 h 21600"/>
              </a:gdLst>
              <a:ahLst/>
              <a:cxnLst>
                <a:cxn ang="0">
                  <a:pos x="T0" y="T1"/>
                </a:cxn>
                <a:cxn ang="0">
                  <a:pos x="T2" y="T3"/>
                </a:cxn>
                <a:cxn ang="0">
                  <a:pos x="T4" y="T5"/>
                </a:cxn>
              </a:cxnLst>
              <a:rect l="0" t="0" r="r" b="b"/>
              <a:pathLst>
                <a:path w="22443" h="21600" fill="none" extrusionOk="0">
                  <a:moveTo>
                    <a:pt x="0" y="14077"/>
                  </a:moveTo>
                  <a:cubicBezTo>
                    <a:pt x="3144" y="5614"/>
                    <a:pt x="11220" y="0"/>
                    <a:pt x="20248" y="0"/>
                  </a:cubicBezTo>
                  <a:cubicBezTo>
                    <a:pt x="20981" y="0"/>
                    <a:pt x="21713" y="37"/>
                    <a:pt x="22443" y="111"/>
                  </a:cubicBezTo>
                </a:path>
                <a:path w="22443" h="21600" stroke="0" extrusionOk="0">
                  <a:moveTo>
                    <a:pt x="0" y="14077"/>
                  </a:moveTo>
                  <a:cubicBezTo>
                    <a:pt x="3144" y="5614"/>
                    <a:pt x="11220" y="0"/>
                    <a:pt x="20248" y="0"/>
                  </a:cubicBezTo>
                  <a:cubicBezTo>
                    <a:pt x="20981" y="0"/>
                    <a:pt x="21713" y="37"/>
                    <a:pt x="22443" y="111"/>
                  </a:cubicBezTo>
                  <a:lnTo>
                    <a:pt x="20248" y="2160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4" name="Freeform 32"/>
            <p:cNvSpPr>
              <a:spLocks/>
            </p:cNvSpPr>
            <p:nvPr/>
          </p:nvSpPr>
          <p:spPr bwMode="auto">
            <a:xfrm>
              <a:off x="5807076" y="2462213"/>
              <a:ext cx="173038" cy="92075"/>
            </a:xfrm>
            <a:custGeom>
              <a:avLst/>
              <a:gdLst>
                <a:gd name="T0" fmla="*/ 109 w 109"/>
                <a:gd name="T1" fmla="*/ 51 h 58"/>
                <a:gd name="T2" fmla="*/ 8 w 109"/>
                <a:gd name="T3" fmla="*/ 0 h 58"/>
                <a:gd name="T4" fmla="*/ 0 w 109"/>
                <a:gd name="T5" fmla="*/ 58 h 58"/>
                <a:gd name="T6" fmla="*/ 109 w 109"/>
                <a:gd name="T7" fmla="*/ 51 h 58"/>
              </a:gdLst>
              <a:ahLst/>
              <a:cxnLst>
                <a:cxn ang="0">
                  <a:pos x="T0" y="T1"/>
                </a:cxn>
                <a:cxn ang="0">
                  <a:pos x="T2" y="T3"/>
                </a:cxn>
                <a:cxn ang="0">
                  <a:pos x="T4" y="T5"/>
                </a:cxn>
                <a:cxn ang="0">
                  <a:pos x="T6" y="T7"/>
                </a:cxn>
              </a:cxnLst>
              <a:rect l="0" t="0" r="r" b="b"/>
              <a:pathLst>
                <a:path w="109" h="58">
                  <a:moveTo>
                    <a:pt x="109" y="51"/>
                  </a:moveTo>
                  <a:lnTo>
                    <a:pt x="8" y="0"/>
                  </a:lnTo>
                  <a:lnTo>
                    <a:pt x="0" y="58"/>
                  </a:lnTo>
                  <a:lnTo>
                    <a:pt x="109" y="51"/>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5" name="Rectangle 33"/>
            <p:cNvSpPr>
              <a:spLocks noChangeArrowheads="1"/>
            </p:cNvSpPr>
            <p:nvPr/>
          </p:nvSpPr>
          <p:spPr bwMode="auto">
            <a:xfrm>
              <a:off x="5749926" y="2554288"/>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smtClean="0">
                  <a:solidFill>
                    <a:srgbClr val="000000"/>
                  </a:solidFill>
                  <a:latin typeface="Times New Roman" panose="02020603050405020304" pitchFamily="18" charset="0"/>
                </a:rPr>
                <a:t>+</a:t>
              </a:r>
              <a:endParaRPr lang="zh-TW" altLang="zh-TW" smtClean="0">
                <a:solidFill>
                  <a:srgbClr val="FFFFFF"/>
                </a:solidFill>
              </a:endParaRPr>
            </a:p>
          </p:txBody>
        </p:sp>
      </p:grpSp>
      <p:grpSp>
        <p:nvGrpSpPr>
          <p:cNvPr id="60" name="群組 59"/>
          <p:cNvGrpSpPr/>
          <p:nvPr/>
        </p:nvGrpSpPr>
        <p:grpSpPr>
          <a:xfrm>
            <a:off x="5607051" y="2741613"/>
            <a:ext cx="1249362" cy="1223962"/>
            <a:chOff x="5607051" y="2741613"/>
            <a:chExt cx="1249362" cy="1223962"/>
          </a:xfrm>
        </p:grpSpPr>
        <p:grpSp>
          <p:nvGrpSpPr>
            <p:cNvPr id="55" name="群組 54"/>
            <p:cNvGrpSpPr/>
            <p:nvPr/>
          </p:nvGrpSpPr>
          <p:grpSpPr>
            <a:xfrm>
              <a:off x="5607051" y="2741613"/>
              <a:ext cx="1249362" cy="1223962"/>
              <a:chOff x="5607051" y="2741613"/>
              <a:chExt cx="1249362" cy="1223962"/>
            </a:xfrm>
          </p:grpSpPr>
          <p:sp>
            <p:nvSpPr>
              <p:cNvPr id="12" name="Rectangle 10"/>
              <p:cNvSpPr>
                <a:spLocks noChangeArrowheads="1"/>
              </p:cNvSpPr>
              <p:nvPr/>
            </p:nvSpPr>
            <p:spPr bwMode="auto">
              <a:xfrm>
                <a:off x="6472238" y="3735388"/>
                <a:ext cx="384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價格</a:t>
                </a:r>
                <a:endParaRPr lang="zh-TW" altLang="zh-TW" dirty="0" smtClean="0">
                  <a:solidFill>
                    <a:srgbClr val="FFFFFF"/>
                  </a:solidFill>
                </a:endParaRPr>
              </a:p>
            </p:txBody>
          </p:sp>
          <p:sp>
            <p:nvSpPr>
              <p:cNvPr id="36" name="Arc 34"/>
              <p:cNvSpPr>
                <a:spLocks/>
              </p:cNvSpPr>
              <p:nvPr/>
            </p:nvSpPr>
            <p:spPr bwMode="auto">
              <a:xfrm>
                <a:off x="5607051" y="2741613"/>
                <a:ext cx="1082675" cy="822325"/>
              </a:xfrm>
              <a:custGeom>
                <a:avLst/>
                <a:gdLst>
                  <a:gd name="G0" fmla="+- 0 0 0"/>
                  <a:gd name="G1" fmla="+- 15825 0 0"/>
                  <a:gd name="G2" fmla="+- 21600 0 0"/>
                  <a:gd name="T0" fmla="*/ 14701 w 21600"/>
                  <a:gd name="T1" fmla="*/ 0 h 16394"/>
                  <a:gd name="T2" fmla="*/ 21592 w 21600"/>
                  <a:gd name="T3" fmla="*/ 16394 h 16394"/>
                  <a:gd name="T4" fmla="*/ 0 w 21600"/>
                  <a:gd name="T5" fmla="*/ 15825 h 16394"/>
                </a:gdLst>
                <a:ahLst/>
                <a:cxnLst>
                  <a:cxn ang="0">
                    <a:pos x="T0" y="T1"/>
                  </a:cxn>
                  <a:cxn ang="0">
                    <a:pos x="T2" y="T3"/>
                  </a:cxn>
                  <a:cxn ang="0">
                    <a:pos x="T4" y="T5"/>
                  </a:cxn>
                </a:cxnLst>
                <a:rect l="0" t="0" r="r" b="b"/>
                <a:pathLst>
                  <a:path w="21600" h="16394" fill="none" extrusionOk="0">
                    <a:moveTo>
                      <a:pt x="14701" y="-1"/>
                    </a:moveTo>
                    <a:cubicBezTo>
                      <a:pt x="19100" y="4086"/>
                      <a:pt x="21600" y="9820"/>
                      <a:pt x="21600" y="15825"/>
                    </a:cubicBezTo>
                    <a:cubicBezTo>
                      <a:pt x="21600" y="16014"/>
                      <a:pt x="21597" y="16204"/>
                      <a:pt x="21592" y="16394"/>
                    </a:cubicBezTo>
                  </a:path>
                  <a:path w="21600" h="16394" stroke="0" extrusionOk="0">
                    <a:moveTo>
                      <a:pt x="14701" y="-1"/>
                    </a:moveTo>
                    <a:cubicBezTo>
                      <a:pt x="19100" y="4086"/>
                      <a:pt x="21600" y="9820"/>
                      <a:pt x="21600" y="15825"/>
                    </a:cubicBezTo>
                    <a:cubicBezTo>
                      <a:pt x="21600" y="16014"/>
                      <a:pt x="21597" y="16204"/>
                      <a:pt x="21592" y="16394"/>
                    </a:cubicBezTo>
                    <a:lnTo>
                      <a:pt x="0" y="15825"/>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37" name="Freeform 35"/>
              <p:cNvSpPr>
                <a:spLocks/>
              </p:cNvSpPr>
              <p:nvPr/>
            </p:nvSpPr>
            <p:spPr bwMode="auto">
              <a:xfrm>
                <a:off x="6656388" y="3551238"/>
                <a:ext cx="79375" cy="173037"/>
              </a:xfrm>
              <a:custGeom>
                <a:avLst/>
                <a:gdLst>
                  <a:gd name="T0" fmla="*/ 14 w 50"/>
                  <a:gd name="T1" fmla="*/ 109 h 109"/>
                  <a:gd name="T2" fmla="*/ 50 w 50"/>
                  <a:gd name="T3" fmla="*/ 8 h 109"/>
                  <a:gd name="T4" fmla="*/ 0 w 50"/>
                  <a:gd name="T5" fmla="*/ 0 h 109"/>
                  <a:gd name="T6" fmla="*/ 14 w 50"/>
                  <a:gd name="T7" fmla="*/ 109 h 109"/>
                </a:gdLst>
                <a:ahLst/>
                <a:cxnLst>
                  <a:cxn ang="0">
                    <a:pos x="T0" y="T1"/>
                  </a:cxn>
                  <a:cxn ang="0">
                    <a:pos x="T2" y="T3"/>
                  </a:cxn>
                  <a:cxn ang="0">
                    <a:pos x="T4" y="T5"/>
                  </a:cxn>
                  <a:cxn ang="0">
                    <a:pos x="T6" y="T7"/>
                  </a:cxn>
                </a:cxnLst>
                <a:rect l="0" t="0" r="r" b="b"/>
                <a:pathLst>
                  <a:path w="50" h="109">
                    <a:moveTo>
                      <a:pt x="14" y="109"/>
                    </a:moveTo>
                    <a:lnTo>
                      <a:pt x="50" y="8"/>
                    </a:lnTo>
                    <a:lnTo>
                      <a:pt x="0" y="0"/>
                    </a:lnTo>
                    <a:lnTo>
                      <a:pt x="14" y="109"/>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grpSp>
        <p:sp>
          <p:nvSpPr>
            <p:cNvPr id="38" name="Rectangle 36"/>
            <p:cNvSpPr>
              <a:spLocks noChangeArrowheads="1"/>
            </p:cNvSpPr>
            <p:nvPr/>
          </p:nvSpPr>
          <p:spPr bwMode="auto">
            <a:xfrm>
              <a:off x="6496051" y="3448050"/>
              <a:ext cx="195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6" name="群組 55"/>
          <p:cNvGrpSpPr/>
          <p:nvPr/>
        </p:nvGrpSpPr>
        <p:grpSpPr>
          <a:xfrm>
            <a:off x="5286376" y="3717925"/>
            <a:ext cx="1344613" cy="1060450"/>
            <a:chOff x="5286376" y="3717925"/>
            <a:chExt cx="1344613" cy="1060450"/>
          </a:xfrm>
        </p:grpSpPr>
        <p:sp>
          <p:nvSpPr>
            <p:cNvPr id="39" name="Arc 37"/>
            <p:cNvSpPr>
              <a:spLocks/>
            </p:cNvSpPr>
            <p:nvPr/>
          </p:nvSpPr>
          <p:spPr bwMode="auto">
            <a:xfrm>
              <a:off x="5286376" y="3717925"/>
              <a:ext cx="1344613" cy="939800"/>
            </a:xfrm>
            <a:custGeom>
              <a:avLst/>
              <a:gdLst>
                <a:gd name="G0" fmla="+- 0 0 0"/>
                <a:gd name="G1" fmla="+- 0 0 0"/>
                <a:gd name="G2" fmla="+- 21600 0 0"/>
                <a:gd name="T0" fmla="*/ 21212 w 21212"/>
                <a:gd name="T1" fmla="*/ 4077 h 14819"/>
                <a:gd name="T2" fmla="*/ 15715 w 21212"/>
                <a:gd name="T3" fmla="*/ 14819 h 14819"/>
                <a:gd name="T4" fmla="*/ 0 w 21212"/>
                <a:gd name="T5" fmla="*/ 0 h 14819"/>
              </a:gdLst>
              <a:ahLst/>
              <a:cxnLst>
                <a:cxn ang="0">
                  <a:pos x="T0" y="T1"/>
                </a:cxn>
                <a:cxn ang="0">
                  <a:pos x="T2" y="T3"/>
                </a:cxn>
                <a:cxn ang="0">
                  <a:pos x="T4" y="T5"/>
                </a:cxn>
              </a:cxnLst>
              <a:rect l="0" t="0" r="r" b="b"/>
              <a:pathLst>
                <a:path w="21212" h="14819" fill="none" extrusionOk="0">
                  <a:moveTo>
                    <a:pt x="21211" y="4076"/>
                  </a:moveTo>
                  <a:cubicBezTo>
                    <a:pt x="20437" y="8107"/>
                    <a:pt x="18530" y="11833"/>
                    <a:pt x="15714" y="14818"/>
                  </a:cubicBezTo>
                </a:path>
                <a:path w="21212" h="14819" stroke="0" extrusionOk="0">
                  <a:moveTo>
                    <a:pt x="21211" y="4076"/>
                  </a:moveTo>
                  <a:cubicBezTo>
                    <a:pt x="20437" y="8107"/>
                    <a:pt x="18530" y="11833"/>
                    <a:pt x="15714" y="14818"/>
                  </a:cubicBezTo>
                  <a:lnTo>
                    <a:pt x="0" y="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0" name="Freeform 38"/>
            <p:cNvSpPr>
              <a:spLocks/>
            </p:cNvSpPr>
            <p:nvPr/>
          </p:nvSpPr>
          <p:spPr bwMode="auto">
            <a:xfrm>
              <a:off x="6175376" y="4629150"/>
              <a:ext cx="136525" cy="149225"/>
            </a:xfrm>
            <a:custGeom>
              <a:avLst/>
              <a:gdLst>
                <a:gd name="T0" fmla="*/ 0 w 86"/>
                <a:gd name="T1" fmla="*/ 94 h 94"/>
                <a:gd name="T2" fmla="*/ 86 w 86"/>
                <a:gd name="T3" fmla="*/ 44 h 94"/>
                <a:gd name="T4" fmla="*/ 50 w 86"/>
                <a:gd name="T5" fmla="*/ 0 h 94"/>
                <a:gd name="T6" fmla="*/ 0 w 86"/>
                <a:gd name="T7" fmla="*/ 94 h 94"/>
              </a:gdLst>
              <a:ahLst/>
              <a:cxnLst>
                <a:cxn ang="0">
                  <a:pos x="T0" y="T1"/>
                </a:cxn>
                <a:cxn ang="0">
                  <a:pos x="T2" y="T3"/>
                </a:cxn>
                <a:cxn ang="0">
                  <a:pos x="T4" y="T5"/>
                </a:cxn>
                <a:cxn ang="0">
                  <a:pos x="T6" y="T7"/>
                </a:cxn>
              </a:cxnLst>
              <a:rect l="0" t="0" r="r" b="b"/>
              <a:pathLst>
                <a:path w="86" h="94">
                  <a:moveTo>
                    <a:pt x="0" y="94"/>
                  </a:moveTo>
                  <a:lnTo>
                    <a:pt x="86" y="44"/>
                  </a:lnTo>
                  <a:lnTo>
                    <a:pt x="50" y="0"/>
                  </a:lnTo>
                  <a:lnTo>
                    <a:pt x="0" y="94"/>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1" name="Rectangle 39"/>
            <p:cNvSpPr>
              <a:spLocks noChangeArrowheads="1"/>
            </p:cNvSpPr>
            <p:nvPr/>
          </p:nvSpPr>
          <p:spPr bwMode="auto">
            <a:xfrm>
              <a:off x="6151563" y="4446588"/>
              <a:ext cx="149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grpSp>
        <p:nvGrpSpPr>
          <p:cNvPr id="57" name="群組 56"/>
          <p:cNvGrpSpPr/>
          <p:nvPr/>
        </p:nvGrpSpPr>
        <p:grpSpPr>
          <a:xfrm>
            <a:off x="6059488" y="3902075"/>
            <a:ext cx="2168526" cy="1576387"/>
            <a:chOff x="6059488" y="3902075"/>
            <a:chExt cx="2168526" cy="1576387"/>
          </a:xfrm>
        </p:grpSpPr>
        <p:sp>
          <p:nvSpPr>
            <p:cNvPr id="14" name="Rectangle 12"/>
            <p:cNvSpPr>
              <a:spLocks noChangeArrowheads="1"/>
            </p:cNvSpPr>
            <p:nvPr/>
          </p:nvSpPr>
          <p:spPr bwMode="auto">
            <a:xfrm>
              <a:off x="7458076" y="5237163"/>
              <a:ext cx="7699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en-US" sz="1500" dirty="0" smtClean="0">
                  <a:solidFill>
                    <a:srgbClr val="000000"/>
                  </a:solidFill>
                  <a:latin typeface="Times New Roman" panose="02020603050405020304" pitchFamily="18" charset="0"/>
                </a:rPr>
                <a:t>環境變遷</a:t>
              </a:r>
              <a:endParaRPr lang="zh-TW" altLang="zh-TW" dirty="0" smtClean="0">
                <a:solidFill>
                  <a:srgbClr val="FFFFFF"/>
                </a:solidFill>
              </a:endParaRPr>
            </a:p>
          </p:txBody>
        </p:sp>
        <p:sp>
          <p:nvSpPr>
            <p:cNvPr id="42" name="Arc 40"/>
            <p:cNvSpPr>
              <a:spLocks/>
            </p:cNvSpPr>
            <p:nvPr/>
          </p:nvSpPr>
          <p:spPr bwMode="auto">
            <a:xfrm>
              <a:off x="6200776" y="3902075"/>
              <a:ext cx="1233488" cy="1576387"/>
            </a:xfrm>
            <a:custGeom>
              <a:avLst/>
              <a:gdLst>
                <a:gd name="G0" fmla="+- 13549 0 0"/>
                <a:gd name="G1" fmla="+- 0 0 0"/>
                <a:gd name="G2" fmla="+- 21600 0 0"/>
                <a:gd name="T0" fmla="*/ 16903 w 16903"/>
                <a:gd name="T1" fmla="*/ 21338 h 21600"/>
                <a:gd name="T2" fmla="*/ 0 w 16903"/>
                <a:gd name="T3" fmla="*/ 16822 h 21600"/>
                <a:gd name="T4" fmla="*/ 13549 w 16903"/>
                <a:gd name="T5" fmla="*/ 0 h 21600"/>
              </a:gdLst>
              <a:ahLst/>
              <a:cxnLst>
                <a:cxn ang="0">
                  <a:pos x="T0" y="T1"/>
                </a:cxn>
                <a:cxn ang="0">
                  <a:pos x="T2" y="T3"/>
                </a:cxn>
                <a:cxn ang="0">
                  <a:pos x="T4" y="T5"/>
                </a:cxn>
              </a:cxnLst>
              <a:rect l="0" t="0" r="r" b="b"/>
              <a:pathLst>
                <a:path w="16903" h="21600" fill="none" extrusionOk="0">
                  <a:moveTo>
                    <a:pt x="16903" y="21338"/>
                  </a:moveTo>
                  <a:cubicBezTo>
                    <a:pt x="15793" y="21512"/>
                    <a:pt x="14672" y="21600"/>
                    <a:pt x="13549" y="21600"/>
                  </a:cubicBezTo>
                  <a:cubicBezTo>
                    <a:pt x="8619" y="21600"/>
                    <a:pt x="3838" y="19914"/>
                    <a:pt x="-1" y="16822"/>
                  </a:cubicBezTo>
                </a:path>
                <a:path w="16903" h="21600" stroke="0" extrusionOk="0">
                  <a:moveTo>
                    <a:pt x="16903" y="21338"/>
                  </a:moveTo>
                  <a:cubicBezTo>
                    <a:pt x="15793" y="21512"/>
                    <a:pt x="14672" y="21600"/>
                    <a:pt x="13549" y="21600"/>
                  </a:cubicBezTo>
                  <a:cubicBezTo>
                    <a:pt x="8619" y="21600"/>
                    <a:pt x="3838" y="19914"/>
                    <a:pt x="-1" y="16822"/>
                  </a:cubicBezTo>
                  <a:lnTo>
                    <a:pt x="13549" y="0"/>
                  </a:lnTo>
                  <a:close/>
                </a:path>
              </a:pathLst>
            </a:custGeom>
            <a:noFill/>
            <a:ln w="111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3" name="Freeform 41"/>
            <p:cNvSpPr>
              <a:spLocks/>
            </p:cNvSpPr>
            <p:nvPr/>
          </p:nvSpPr>
          <p:spPr bwMode="auto">
            <a:xfrm>
              <a:off x="6083301" y="5030788"/>
              <a:ext cx="149225" cy="138112"/>
            </a:xfrm>
            <a:custGeom>
              <a:avLst/>
              <a:gdLst>
                <a:gd name="T0" fmla="*/ 0 w 94"/>
                <a:gd name="T1" fmla="*/ 0 h 87"/>
                <a:gd name="T2" fmla="*/ 50 w 94"/>
                <a:gd name="T3" fmla="*/ 87 h 87"/>
                <a:gd name="T4" fmla="*/ 94 w 94"/>
                <a:gd name="T5" fmla="*/ 43 h 87"/>
                <a:gd name="T6" fmla="*/ 0 w 94"/>
                <a:gd name="T7" fmla="*/ 0 h 87"/>
              </a:gdLst>
              <a:ahLst/>
              <a:cxnLst>
                <a:cxn ang="0">
                  <a:pos x="T0" y="T1"/>
                </a:cxn>
                <a:cxn ang="0">
                  <a:pos x="T2" y="T3"/>
                </a:cxn>
                <a:cxn ang="0">
                  <a:pos x="T4" y="T5"/>
                </a:cxn>
                <a:cxn ang="0">
                  <a:pos x="T6" y="T7"/>
                </a:cxn>
              </a:cxnLst>
              <a:rect l="0" t="0" r="r" b="b"/>
              <a:pathLst>
                <a:path w="94" h="87">
                  <a:moveTo>
                    <a:pt x="0" y="0"/>
                  </a:moveTo>
                  <a:lnTo>
                    <a:pt x="50" y="87"/>
                  </a:lnTo>
                  <a:lnTo>
                    <a:pt x="94" y="43"/>
                  </a:lnTo>
                  <a:lnTo>
                    <a:pt x="0" y="0"/>
                  </a:lnTo>
                  <a:close/>
                </a:path>
              </a:pathLst>
            </a:custGeom>
            <a:solidFill>
              <a:srgbClr val="0000FF"/>
            </a:solidFill>
            <a:ln w="11113">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solidFill>
                  <a:srgbClr val="FFFFFF"/>
                </a:solidFill>
              </a:endParaRPr>
            </a:p>
          </p:txBody>
        </p:sp>
        <p:sp>
          <p:nvSpPr>
            <p:cNvPr id="44" name="Rectangle 42"/>
            <p:cNvSpPr>
              <a:spLocks noChangeArrowheads="1"/>
            </p:cNvSpPr>
            <p:nvPr/>
          </p:nvSpPr>
          <p:spPr bwMode="auto">
            <a:xfrm>
              <a:off x="6059488" y="5145088"/>
              <a:ext cx="149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TW" altLang="zh-TW" sz="1500" dirty="0" smtClean="0">
                  <a:solidFill>
                    <a:srgbClr val="000000"/>
                  </a:solidFill>
                  <a:latin typeface="Times New Roman" panose="02020603050405020304" pitchFamily="18" charset="0"/>
                </a:rPr>
                <a:t>-</a:t>
              </a:r>
              <a:endParaRPr lang="zh-TW" altLang="zh-TW" dirty="0" smtClean="0">
                <a:solidFill>
                  <a:srgbClr val="FFFFFF"/>
                </a:solidFill>
              </a:endParaRPr>
            </a:p>
          </p:txBody>
        </p:sp>
      </p:grpSp>
      <p:pic>
        <p:nvPicPr>
          <p:cNvPr id="1067"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6" y="3105150"/>
            <a:ext cx="36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8"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26" y="4010025"/>
            <a:ext cx="36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8" y="1728788"/>
            <a:ext cx="368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67"/>
                                        </p:tgtEl>
                                        <p:attrNameLst>
                                          <p:attrName>style.visibility</p:attrName>
                                        </p:attrNameLst>
                                      </p:cBhvr>
                                      <p:to>
                                        <p:strVal val="visible"/>
                                      </p:to>
                                    </p:set>
                                    <p:animEffect transition="in" filter="fade">
                                      <p:cBhvr>
                                        <p:cTn id="19" dur="1000"/>
                                        <p:tgtEl>
                                          <p:spTgt spid="1067"/>
                                        </p:tgtEl>
                                      </p:cBhvr>
                                    </p:animEffect>
                                    <p:anim calcmode="lin" valueType="num">
                                      <p:cBhvr>
                                        <p:cTn id="20" dur="1000" fill="hold"/>
                                        <p:tgtEl>
                                          <p:spTgt spid="1067"/>
                                        </p:tgtEl>
                                        <p:attrNameLst>
                                          <p:attrName>ppt_x</p:attrName>
                                        </p:attrNameLst>
                                      </p:cBhvr>
                                      <p:tavLst>
                                        <p:tav tm="0">
                                          <p:val>
                                            <p:strVal val="#ppt_x"/>
                                          </p:val>
                                        </p:tav>
                                        <p:tav tm="100000">
                                          <p:val>
                                            <p:strVal val="#ppt_x"/>
                                          </p:val>
                                        </p:tav>
                                      </p:tavLst>
                                    </p:anim>
                                    <p:anim calcmode="lin" valueType="num">
                                      <p:cBhvr>
                                        <p:cTn id="21" dur="1000" fill="hold"/>
                                        <p:tgtEl>
                                          <p:spTgt spid="106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68"/>
                                        </p:tgtEl>
                                        <p:attrNameLst>
                                          <p:attrName>style.visibility</p:attrName>
                                        </p:attrNameLst>
                                      </p:cBhvr>
                                      <p:to>
                                        <p:strVal val="visible"/>
                                      </p:to>
                                    </p:set>
                                    <p:animEffect transition="in" filter="fade">
                                      <p:cBhvr>
                                        <p:cTn id="56" dur="1000"/>
                                        <p:tgtEl>
                                          <p:spTgt spid="1068"/>
                                        </p:tgtEl>
                                      </p:cBhvr>
                                    </p:animEffect>
                                    <p:anim calcmode="lin" valueType="num">
                                      <p:cBhvr>
                                        <p:cTn id="57" dur="1000" fill="hold"/>
                                        <p:tgtEl>
                                          <p:spTgt spid="1068"/>
                                        </p:tgtEl>
                                        <p:attrNameLst>
                                          <p:attrName>ppt_x</p:attrName>
                                        </p:attrNameLst>
                                      </p:cBhvr>
                                      <p:tavLst>
                                        <p:tav tm="0">
                                          <p:val>
                                            <p:strVal val="#ppt_x"/>
                                          </p:val>
                                        </p:tav>
                                        <p:tav tm="100000">
                                          <p:val>
                                            <p:strVal val="#ppt_x"/>
                                          </p:val>
                                        </p:tav>
                                      </p:tavLst>
                                    </p:anim>
                                    <p:anim calcmode="lin" valueType="num">
                                      <p:cBhvr>
                                        <p:cTn id="58" dur="1000" fill="hold"/>
                                        <p:tgtEl>
                                          <p:spTgt spid="106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69"/>
                                        </p:tgtEl>
                                        <p:attrNameLst>
                                          <p:attrName>style.visibility</p:attrName>
                                        </p:attrNameLst>
                                      </p:cBhvr>
                                      <p:to>
                                        <p:strVal val="visible"/>
                                      </p:to>
                                    </p:set>
                                    <p:animEffect transition="in" filter="fade">
                                      <p:cBhvr>
                                        <p:cTn id="63" dur="1000"/>
                                        <p:tgtEl>
                                          <p:spTgt spid="1069"/>
                                        </p:tgtEl>
                                      </p:cBhvr>
                                    </p:animEffect>
                                    <p:anim calcmode="lin" valueType="num">
                                      <p:cBhvr>
                                        <p:cTn id="64" dur="1000" fill="hold"/>
                                        <p:tgtEl>
                                          <p:spTgt spid="1069"/>
                                        </p:tgtEl>
                                        <p:attrNameLst>
                                          <p:attrName>ppt_x</p:attrName>
                                        </p:attrNameLst>
                                      </p:cBhvr>
                                      <p:tavLst>
                                        <p:tav tm="0">
                                          <p:val>
                                            <p:strVal val="#ppt_x"/>
                                          </p:val>
                                        </p:tav>
                                        <p:tav tm="100000">
                                          <p:val>
                                            <p:strVal val="#ppt_x"/>
                                          </p:val>
                                        </p:tav>
                                      </p:tavLst>
                                    </p:anim>
                                    <p:anim calcmode="lin" valueType="num">
                                      <p:cBhvr>
                                        <p:cTn id="65" dur="1000" fill="hold"/>
                                        <p:tgtEl>
                                          <p:spTgt spid="10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a:t>白蘭氏雞</a:t>
            </a:r>
            <a:r>
              <a:rPr lang="zh-TW" altLang="en-US" sz="3200" dirty="0" smtClean="0"/>
              <a:t>精</a:t>
            </a:r>
            <a:r>
              <a:rPr lang="zh-TW" altLang="en-US" sz="3200" dirty="0"/>
              <a:t>陷</a:t>
            </a:r>
            <a:r>
              <a:rPr lang="zh-TW" altLang="en-US" sz="3200" dirty="0" smtClean="0"/>
              <a:t>在自以為是的增強環路裏</a:t>
            </a:r>
            <a:r>
              <a:rPr lang="en-US" altLang="zh-TW" sz="3200" dirty="0" smtClean="0"/>
              <a:t/>
            </a:r>
            <a:br>
              <a:rPr lang="en-US" altLang="zh-TW" sz="3200" dirty="0" smtClean="0"/>
            </a:br>
            <a:r>
              <a:rPr lang="zh-TW" altLang="en-US" sz="3200" dirty="0" smtClean="0"/>
              <a:t>卻未看見兩個抑制環路早已來到</a:t>
            </a:r>
            <a:endParaRPr lang="zh-TW" altLang="en-US" sz="32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solidFill>
                  <a:srgbClr val="FFFFFF"/>
                </a:solidFill>
              </a:rPr>
              <a:pPr>
                <a:defRPr/>
              </a:pPr>
              <a:t>33</a:t>
            </a:fld>
            <a:endParaRPr lang="en-US" altLang="zh-TW">
              <a:solidFill>
                <a:srgbClr val="FFFFFF"/>
              </a:solidFill>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243013"/>
            <a:ext cx="6673924" cy="5105552"/>
          </a:xfrm>
          <a:prstGeom prst="rect">
            <a:avLst/>
          </a:prstGeom>
          <a:solidFill>
            <a:srgbClr val="FFFF00"/>
          </a:solidFill>
          <a:ln>
            <a:noFill/>
          </a:ln>
          <a:effectLst/>
        </p:spPr>
      </p:pic>
    </p:spTree>
    <p:extLst>
      <p:ext uri="{BB962C8B-B14F-4D97-AF65-F5344CB8AC3E}">
        <p14:creationId xmlns:p14="http://schemas.microsoft.com/office/powerpoint/2010/main" val="886088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39552" y="0"/>
            <a:ext cx="8229600" cy="1143000"/>
          </a:xfrm>
        </p:spPr>
        <p:txBody>
          <a:bodyPr/>
          <a:lstStyle/>
          <a:p>
            <a:r>
              <a:rPr lang="en-US" altLang="zh-TW" b="0" dirty="0">
                <a:effectLst/>
              </a:rPr>
              <a:t>Unstoppable</a:t>
            </a:r>
            <a:endParaRPr lang="zh-TW" altLang="en-US" dirty="0"/>
          </a:p>
        </p:txBody>
      </p:sp>
      <p:sp>
        <p:nvSpPr>
          <p:cNvPr id="5" name="內容版面配置區 4"/>
          <p:cNvSpPr>
            <a:spLocks noGrp="1"/>
          </p:cNvSpPr>
          <p:nvPr>
            <p:ph idx="1"/>
          </p:nvPr>
        </p:nvSpPr>
        <p:spPr>
          <a:xfrm>
            <a:off x="251520" y="908720"/>
            <a:ext cx="6408712" cy="3240360"/>
          </a:xfrm>
        </p:spPr>
        <p:txBody>
          <a:bodyPr/>
          <a:lstStyle/>
          <a:p>
            <a:r>
              <a:rPr lang="zh-TW" altLang="en-US" sz="1800" dirty="0"/>
              <a:t>本片根據發生於</a:t>
            </a:r>
            <a:r>
              <a:rPr lang="en-US" altLang="zh-TW" sz="1800" dirty="0"/>
              <a:t>2001</a:t>
            </a:r>
            <a:r>
              <a:rPr lang="zh-TW" altLang="en-US" sz="1800" dirty="0"/>
              <a:t>年的</a:t>
            </a:r>
            <a:r>
              <a:rPr lang="en-US" altLang="zh-TW" sz="1800" dirty="0"/>
              <a:t>CSX888</a:t>
            </a:r>
            <a:r>
              <a:rPr lang="zh-TW" altLang="en-US" sz="1800" dirty="0"/>
              <a:t>次鐵路事故改編而成</a:t>
            </a:r>
            <a:r>
              <a:rPr lang="zh-TW" altLang="en-US" sz="1800" dirty="0" smtClean="0"/>
              <a:t>。全</a:t>
            </a:r>
            <a:r>
              <a:rPr lang="zh-TW" altLang="en-US" sz="1800" dirty="0"/>
              <a:t>片故事發生在美國東北部的</a:t>
            </a:r>
            <a:r>
              <a:rPr lang="zh-TW" altLang="en-US" sz="1800" dirty="0">
                <a:hlinkClick r:id="rId2" tooltip="賓夕法尼亞州"/>
              </a:rPr>
              <a:t>賓夕法尼亞州</a:t>
            </a:r>
            <a:r>
              <a:rPr lang="zh-TW" altLang="en-US" sz="1800" dirty="0"/>
              <a:t>境內。一家</a:t>
            </a:r>
            <a:r>
              <a:rPr lang="zh-TW" altLang="en-US" sz="1800" dirty="0">
                <a:hlinkClick r:id="rId3" tooltip="鐵路運輸"/>
              </a:rPr>
              <a:t>鐵路公司</a:t>
            </a:r>
            <a:r>
              <a:rPr lang="zh-TW" altLang="en-US" sz="1800" dirty="0"/>
              <a:t>的工人在將一列最新的列車</a:t>
            </a:r>
            <a:r>
              <a:rPr lang="en-US" altLang="zh-TW" sz="1800" dirty="0"/>
              <a:t>—777</a:t>
            </a:r>
            <a:r>
              <a:rPr lang="zh-TW" altLang="en-US" sz="1800" dirty="0"/>
              <a:t>號列車移到另一條軌道的操作過程中，由於失誤導致了</a:t>
            </a:r>
            <a:r>
              <a:rPr lang="en-US" altLang="zh-TW" sz="1800" dirty="0"/>
              <a:t>777</a:t>
            </a:r>
            <a:r>
              <a:rPr lang="zh-TW" altLang="en-US" sz="1800" dirty="0"/>
              <a:t>號列車由北向南在無人駕駛的情況下急速運行了起來。由於它上面有好幾節車廂里裝載了可燃液體和有毒氣體，因此這列高速運行的列車相當於一個台北</a:t>
            </a:r>
            <a:r>
              <a:rPr lang="en-US" altLang="zh-TW" sz="1800" dirty="0"/>
              <a:t>101</a:t>
            </a:r>
            <a:r>
              <a:rPr lang="zh-TW" altLang="en-US" sz="1800" dirty="0"/>
              <a:t>大樓大小的飛彈</a:t>
            </a:r>
            <a:r>
              <a:rPr lang="zh-TW" altLang="en-US" sz="1800" dirty="0" smtClean="0"/>
              <a:t>。為</a:t>
            </a:r>
            <a:r>
              <a:rPr lang="zh-TW" altLang="en-US" sz="1800" dirty="0"/>
              <a:t>避免這個長達半</a:t>
            </a:r>
            <a:r>
              <a:rPr lang="zh-TW" altLang="en-US" sz="1800" dirty="0">
                <a:hlinkClick r:id="rId4" tooltip="英里"/>
              </a:rPr>
              <a:t>英里</a:t>
            </a:r>
            <a:r>
              <a:rPr lang="zh-TW" altLang="en-US" sz="1800" dirty="0"/>
              <a:t>（</a:t>
            </a:r>
            <a:r>
              <a:rPr lang="en-US" altLang="zh-TW" sz="1800" dirty="0"/>
              <a:t>800</a:t>
            </a:r>
            <a:r>
              <a:rPr lang="zh-TW" altLang="en-US" sz="1800" dirty="0">
                <a:hlinkClick r:id="rId5" tooltip="公尺"/>
              </a:rPr>
              <a:t>米</a:t>
            </a:r>
            <a:r>
              <a:rPr lang="zh-TW" altLang="en-US" sz="1800" dirty="0"/>
              <a:t>）的</a:t>
            </a:r>
            <a:r>
              <a:rPr lang="en-US" altLang="zh-TW" sz="1800" dirty="0"/>
              <a:t>777</a:t>
            </a:r>
            <a:r>
              <a:rPr lang="zh-TW" altLang="en-US" sz="1800" dirty="0"/>
              <a:t>號列車給所經過的城鎮造成巨大災難，列車公司上下以及沿途的警察消防人員等都加入了這場防災的救援工作，通過媒體的及時報導，更多的人也在關注著最新進展。</a:t>
            </a:r>
          </a:p>
          <a:p>
            <a:endParaRPr lang="zh-TW" altLang="en-US" sz="18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34</a:t>
            </a:fld>
            <a:endParaRPr lang="en-US" altLang="zh-TW"/>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548679"/>
            <a:ext cx="2376264" cy="3391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539552" y="4077072"/>
            <a:ext cx="8360196" cy="2308324"/>
          </a:xfrm>
          <a:prstGeom prst="rect">
            <a:avLst/>
          </a:prstGeom>
          <a:noFill/>
        </p:spPr>
        <p:txBody>
          <a:bodyPr wrap="square" rtlCol="0">
            <a:spAutoFit/>
          </a:bodyPr>
          <a:lstStyle/>
          <a:p>
            <a:r>
              <a:rPr lang="zh-TW" altLang="en-US" dirty="0"/>
              <a:t>一位老練的即將退休</a:t>
            </a:r>
            <a:r>
              <a:rPr lang="zh-TW" altLang="en-US" dirty="0">
                <a:hlinkClick r:id="rId7" tooltip="鐵路司機 (頁面不存在)"/>
              </a:rPr>
              <a:t>火車司機</a:t>
            </a:r>
            <a:r>
              <a:rPr lang="zh-TW" altLang="en-US" dirty="0"/>
              <a:t>法蘭克和一位年輕的新上任的</a:t>
            </a:r>
            <a:r>
              <a:rPr lang="zh-TW" altLang="en-US" dirty="0">
                <a:hlinkClick r:id="rId8" tooltip="列車長"/>
              </a:rPr>
              <a:t>列車長</a:t>
            </a:r>
            <a:r>
              <a:rPr lang="zh-TW" altLang="en-US" dirty="0"/>
              <a:t>威爾則在另一列火車</a:t>
            </a:r>
            <a:r>
              <a:rPr lang="en-US" altLang="zh-TW" dirty="0"/>
              <a:t>—1206</a:t>
            </a:r>
            <a:r>
              <a:rPr lang="zh-TW" altLang="en-US" dirty="0"/>
              <a:t>號列車上由南向北進行著一項公司的運輸工作，而且與</a:t>
            </a:r>
            <a:r>
              <a:rPr lang="en-US" altLang="zh-TW" dirty="0"/>
              <a:t>777</a:t>
            </a:r>
            <a:r>
              <a:rPr lang="zh-TW" altLang="en-US" dirty="0"/>
              <a:t>號列車位於同一線路上。當他們知道這個危急的情況後，不僅努力使自己的列車避免了與之相撞的悲劇結果的發生，而且也巧妙和勇敢地利用</a:t>
            </a:r>
            <a:r>
              <a:rPr lang="en-US" altLang="zh-TW" dirty="0"/>
              <a:t>1206</a:t>
            </a:r>
            <a:r>
              <a:rPr lang="zh-TW" altLang="en-US" dirty="0"/>
              <a:t>號快速倒行以鉤住</a:t>
            </a:r>
            <a:r>
              <a:rPr lang="en-US" altLang="zh-TW" dirty="0"/>
              <a:t>777</a:t>
            </a:r>
            <a:r>
              <a:rPr lang="zh-TW" altLang="en-US" dirty="0"/>
              <a:t>號的尾部鉤鎖使之減速下來，最後有人開小卡車，威爾跳到車上，小卡車開到已減速的</a:t>
            </a:r>
            <a:r>
              <a:rPr lang="en-US" altLang="zh-TW" dirty="0"/>
              <a:t>777</a:t>
            </a:r>
            <a:r>
              <a:rPr lang="zh-TW" altLang="en-US" dirty="0"/>
              <a:t>的駕駛室旁邊，威爾跳進去，腳部受傷的威爾進入控制室取得了完全控制的最終勝利。</a:t>
            </a:r>
          </a:p>
          <a:p>
            <a:endParaRPr lang="zh-TW" altLang="en-US" dirty="0"/>
          </a:p>
        </p:txBody>
      </p:sp>
    </p:spTree>
    <p:extLst>
      <p:ext uri="{BB962C8B-B14F-4D97-AF65-F5344CB8AC3E}">
        <p14:creationId xmlns:p14="http://schemas.microsoft.com/office/powerpoint/2010/main" val="2603179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第一線主管</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35</a:t>
            </a:fld>
            <a:endParaRPr lang="en-US" altLang="zh-TW"/>
          </a:p>
        </p:txBody>
      </p:sp>
      <p:pic>
        <p:nvPicPr>
          <p:cNvPr id="1026" name="Picture 2" descr="C:\Users\USER\Pictures\還在想辦法.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75654"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919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第一線員工</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36</a:t>
            </a:fld>
            <a:endParaRPr lang="en-US" altLang="zh-TW"/>
          </a:p>
        </p:txBody>
      </p:sp>
      <p:pic>
        <p:nvPicPr>
          <p:cNvPr id="2050" name="Picture 2" descr="C:\Users\USER\Pictures\你上的去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65232" cy="36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00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高層主管</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37</a:t>
            </a:fld>
            <a:endParaRPr lang="en-US" altLang="zh-TW"/>
          </a:p>
        </p:txBody>
      </p:sp>
      <p:pic>
        <p:nvPicPr>
          <p:cNvPr id="3074" name="Picture 2" descr="C:\Users\USER\Pictures\我當過調度主管十幾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41" y="1554647"/>
            <a:ext cx="8743647" cy="368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1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老闆</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38</a:t>
            </a:fld>
            <a:endParaRPr lang="en-US" altLang="zh-TW"/>
          </a:p>
        </p:txBody>
      </p:sp>
      <p:pic>
        <p:nvPicPr>
          <p:cNvPr id="4098" name="Picture 2" descr="C:\Users\USER\Pictures\一億美金損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6043" cy="364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02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39</a:t>
            </a:fld>
            <a:endParaRPr lang="en-US" altLang="zh-TW"/>
          </a:p>
        </p:txBody>
      </p:sp>
      <p:pic>
        <p:nvPicPr>
          <p:cNvPr id="5122" name="Picture 2" descr="C:\Users\USER\Pictures\求自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581847" cy="362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70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心智</a:t>
            </a:r>
            <a:r>
              <a:rPr lang="zh-TW" altLang="en-US" dirty="0" smtClean="0"/>
              <a:t>模式是我們養出來的</a:t>
            </a:r>
            <a:endParaRPr lang="zh-TW" altLang="en-US" dirty="0"/>
          </a:p>
        </p:txBody>
      </p:sp>
      <p:sp>
        <p:nvSpPr>
          <p:cNvPr id="2" name="投影片編號版面配置區 1"/>
          <p:cNvSpPr>
            <a:spLocks noGrp="1"/>
          </p:cNvSpPr>
          <p:nvPr>
            <p:ph type="sldNum" sz="quarter" idx="12"/>
          </p:nvPr>
        </p:nvSpPr>
        <p:spPr/>
        <p:txBody>
          <a:bodyPr/>
          <a:lstStyle/>
          <a:p>
            <a:pPr>
              <a:defRPr/>
            </a:pPr>
            <a:fld id="{D689D621-B978-4EB7-980E-A46782B67A04}" type="slidenum">
              <a:rPr lang="en-US" altLang="zh-TW" smtClean="0"/>
              <a:pPr>
                <a:defRPr/>
              </a:pPr>
              <a:t>4</a:t>
            </a:fld>
            <a:endParaRPr lang="en-US" altLang="zh-TW"/>
          </a:p>
        </p:txBody>
      </p:sp>
      <p:sp>
        <p:nvSpPr>
          <p:cNvPr id="3" name="文字方塊 2"/>
          <p:cNvSpPr txBox="1"/>
          <p:nvPr/>
        </p:nvSpPr>
        <p:spPr>
          <a:xfrm>
            <a:off x="476250" y="1268760"/>
            <a:ext cx="6904062" cy="4770537"/>
          </a:xfrm>
          <a:prstGeom prst="rect">
            <a:avLst/>
          </a:prstGeom>
          <a:solidFill>
            <a:srgbClr val="FFFF00"/>
          </a:solidFill>
        </p:spPr>
        <p:txBody>
          <a:bodyPr wrap="square" rtlCol="0">
            <a:spAutoFit/>
          </a:bodyPr>
          <a:lstStyle/>
          <a:p>
            <a:pPr marL="342900" indent="-342900">
              <a:spcBef>
                <a:spcPts val="1200"/>
              </a:spcBef>
              <a:buFont typeface="Arial" panose="020B0604020202020204" pitchFamily="34" charset="0"/>
              <a:buChar char="•"/>
            </a:pPr>
            <a:r>
              <a:rPr lang="zh-TW" altLang="en-US" sz="2400" dirty="0">
                <a:solidFill>
                  <a:schemeClr val="bg1"/>
                </a:solidFill>
              </a:rPr>
              <a:t>一天晚上，一個老印地安人對他孫子講了一個在人內心裡面的戰爭故事</a:t>
            </a:r>
            <a:r>
              <a:rPr lang="zh-TW" altLang="en-US" sz="2400" dirty="0" smtClean="0">
                <a:solidFill>
                  <a:schemeClr val="bg1"/>
                </a:solidFill>
              </a:rPr>
              <a:t>。他</a:t>
            </a:r>
            <a:r>
              <a:rPr lang="zh-TW" altLang="en-US" sz="2400" dirty="0">
                <a:solidFill>
                  <a:schemeClr val="bg1"/>
                </a:solidFill>
              </a:rPr>
              <a:t>說：「孩子，這場戰爭裡面有兩頭</a:t>
            </a:r>
            <a:r>
              <a:rPr lang="zh-TW" altLang="en-US" sz="2400" dirty="0" smtClean="0">
                <a:solidFill>
                  <a:schemeClr val="bg1"/>
                </a:solidFill>
              </a:rPr>
              <a:t>狼：</a:t>
            </a:r>
            <a:endParaRPr lang="en-US" altLang="zh-TW" sz="2400" dirty="0" smtClean="0">
              <a:solidFill>
                <a:schemeClr val="bg1"/>
              </a:solidFill>
            </a:endParaRPr>
          </a:p>
          <a:p>
            <a:pPr marL="342900" indent="-342900">
              <a:spcBef>
                <a:spcPts val="1200"/>
              </a:spcBef>
              <a:buFont typeface="Arial" panose="020B0604020202020204" pitchFamily="34" charset="0"/>
              <a:buChar char="•"/>
            </a:pPr>
            <a:r>
              <a:rPr lang="zh-TW" altLang="en-US" sz="2400" dirty="0" smtClean="0">
                <a:solidFill>
                  <a:srgbClr val="C00000"/>
                </a:solidFill>
              </a:rPr>
              <a:t>一頭叫魔狼，牠是邪惡的，充滿</a:t>
            </a:r>
            <a:r>
              <a:rPr lang="zh-TW" altLang="en-US" sz="2400" dirty="0">
                <a:solidFill>
                  <a:srgbClr val="C00000"/>
                </a:solidFill>
              </a:rPr>
              <a:t>了憤怒、忌妒、憂傷</a:t>
            </a:r>
            <a:r>
              <a:rPr lang="zh-TW" altLang="en-US" sz="2400" dirty="0" smtClean="0">
                <a:solidFill>
                  <a:srgbClr val="C00000"/>
                </a:solidFill>
              </a:rPr>
              <a:t>、忌恨</a:t>
            </a:r>
            <a:r>
              <a:rPr lang="zh-TW" altLang="en-US" sz="2400" dirty="0">
                <a:solidFill>
                  <a:srgbClr val="C00000"/>
                </a:solidFill>
              </a:rPr>
              <a:t>、貪婪、自大、自憐、罪惡、厭惡、自卑、謊言、虛假的驕傲、狂妄與自大</a:t>
            </a:r>
            <a:r>
              <a:rPr lang="zh-TW" altLang="en-US" sz="2400" dirty="0" smtClean="0">
                <a:solidFill>
                  <a:srgbClr val="C00000"/>
                </a:solidFill>
              </a:rPr>
              <a:t>。</a:t>
            </a:r>
            <a:endParaRPr lang="en-US" altLang="zh-TW" sz="2400" dirty="0" smtClean="0">
              <a:solidFill>
                <a:srgbClr val="C00000"/>
              </a:solidFill>
            </a:endParaRPr>
          </a:p>
          <a:p>
            <a:pPr marL="342900" indent="-342900">
              <a:spcBef>
                <a:spcPts val="1200"/>
              </a:spcBef>
              <a:buFont typeface="Arial" panose="020B0604020202020204" pitchFamily="34" charset="0"/>
              <a:buChar char="•"/>
            </a:pPr>
            <a:r>
              <a:rPr lang="zh-TW" altLang="en-US" sz="2400" dirty="0" smtClean="0">
                <a:solidFill>
                  <a:srgbClr val="0070C0"/>
                </a:solidFill>
              </a:rPr>
              <a:t>另一個則叫神狼，</a:t>
            </a:r>
            <a:r>
              <a:rPr lang="zh-TW" altLang="en-US" sz="2400" dirty="0">
                <a:solidFill>
                  <a:srgbClr val="0070C0"/>
                </a:solidFill>
              </a:rPr>
              <a:t>祂充滿了喜樂、和平、愛、希望、真誠、謙卑、和藹、善意、同情、慷慨、真理、熱情與信仰。」</a:t>
            </a:r>
            <a:r>
              <a:rPr lang="zh-TW" altLang="en-US" sz="2400" dirty="0">
                <a:solidFill>
                  <a:schemeClr val="bg1"/>
                </a:solidFill>
              </a:rPr>
              <a:t> </a:t>
            </a:r>
          </a:p>
          <a:p>
            <a:pPr marL="342900" indent="-342900">
              <a:spcBef>
                <a:spcPts val="1200"/>
              </a:spcBef>
              <a:buFont typeface="Arial" panose="020B0604020202020204" pitchFamily="34" charset="0"/>
              <a:buChar char="•"/>
            </a:pPr>
            <a:r>
              <a:rPr lang="zh-TW" altLang="en-US" sz="2400" dirty="0" smtClean="0">
                <a:solidFill>
                  <a:schemeClr val="bg1"/>
                </a:solidFill>
              </a:rPr>
              <a:t>孫子</a:t>
            </a:r>
            <a:r>
              <a:rPr lang="zh-TW" altLang="en-US" sz="2400" dirty="0">
                <a:solidFill>
                  <a:schemeClr val="bg1"/>
                </a:solidFill>
              </a:rPr>
              <a:t>想了一會兒，問：「那哪一隻贏了</a:t>
            </a:r>
            <a:r>
              <a:rPr lang="en-US" altLang="zh-TW" sz="2400" dirty="0">
                <a:solidFill>
                  <a:schemeClr val="bg1"/>
                </a:solidFill>
              </a:rPr>
              <a:t>?</a:t>
            </a:r>
            <a:r>
              <a:rPr lang="zh-TW" altLang="en-US" sz="2400" dirty="0">
                <a:solidFill>
                  <a:schemeClr val="bg1"/>
                </a:solidFill>
              </a:rPr>
              <a:t>」 </a:t>
            </a:r>
          </a:p>
          <a:p>
            <a:pPr marL="342900" indent="-342900">
              <a:spcBef>
                <a:spcPts val="1200"/>
              </a:spcBef>
              <a:buFont typeface="Arial" panose="020B0604020202020204" pitchFamily="34" charset="0"/>
              <a:buChar char="•"/>
            </a:pPr>
            <a:r>
              <a:rPr lang="zh-TW" altLang="en-US" sz="2400" dirty="0" smtClean="0">
                <a:solidFill>
                  <a:schemeClr val="bg1"/>
                </a:solidFill>
              </a:rPr>
              <a:t>老</a:t>
            </a:r>
            <a:r>
              <a:rPr lang="zh-TW" altLang="en-US" sz="2400" dirty="0">
                <a:solidFill>
                  <a:schemeClr val="bg1"/>
                </a:solidFill>
              </a:rPr>
              <a:t>印地安人回答：「你餵養的那隻。」 </a:t>
            </a: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4642006"/>
            <a:ext cx="1822399" cy="1623060"/>
          </a:xfrm>
          <a:prstGeom prst="rect">
            <a:avLst/>
          </a:prstGeom>
          <a:solidFill>
            <a:schemeClr val="bg2">
              <a:lumMod val="25000"/>
              <a:lumOff val="75000"/>
            </a:schemeClr>
          </a:solidFill>
        </p:spPr>
      </p:pic>
    </p:spTree>
    <p:extLst>
      <p:ext uri="{BB962C8B-B14F-4D97-AF65-F5344CB8AC3E}">
        <p14:creationId xmlns:p14="http://schemas.microsoft.com/office/powerpoint/2010/main" val="19805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第一線主管被蒙在鼓裡</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40</a:t>
            </a:fld>
            <a:endParaRPr lang="en-US" altLang="zh-TW"/>
          </a:p>
        </p:txBody>
      </p:sp>
      <p:pic>
        <p:nvPicPr>
          <p:cNvPr id="6146" name="Picture 2" descr="C:\Users\USER\Pictures\有對應方式嗎.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76456" cy="366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3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高層對策失敗</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41</a:t>
            </a:fld>
            <a:endParaRPr lang="en-US" altLang="zh-TW"/>
          </a:p>
        </p:txBody>
      </p:sp>
      <p:pic>
        <p:nvPicPr>
          <p:cNvPr id="7170" name="Picture 2" descr="C:\Users\USER\Pictures\擋車吊掛失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5380856" cy="227004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Pictures\檔車出軌爆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016" y="3734833"/>
            <a:ext cx="6480720" cy="273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333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第一線的對策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42</a:t>
            </a:fld>
            <a:endParaRPr lang="en-US" altLang="zh-TW"/>
          </a:p>
        </p:txBody>
      </p:sp>
      <p:pic>
        <p:nvPicPr>
          <p:cNvPr id="8194" name="Picture 2" descr="C:\Users\USER\Pictures\第一線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0496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72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高層的新對策</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43</a:t>
            </a:fld>
            <a:endParaRPr lang="en-US" altLang="zh-TW"/>
          </a:p>
        </p:txBody>
      </p:sp>
      <p:pic>
        <p:nvPicPr>
          <p:cNvPr id="9218" name="Picture 2" descr="C:\Users\USER\Pictures\上層新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21216" cy="363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466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還要為我們冒險</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44</a:t>
            </a:fld>
            <a:endParaRPr lang="en-US" altLang="zh-TW"/>
          </a:p>
        </p:txBody>
      </p:sp>
      <p:pic>
        <p:nvPicPr>
          <p:cNvPr id="10242" name="Picture 2" descr="C:\Users\USER\Pictures\被強迫退休仍冒險.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765232" cy="3697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110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高層的對策還是失敗</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45</a:t>
            </a:fld>
            <a:endParaRPr lang="en-US" altLang="zh-TW"/>
          </a:p>
        </p:txBody>
      </p:sp>
      <p:pic>
        <p:nvPicPr>
          <p:cNvPr id="11266" name="Picture 2" descr="C:\Users\USER\Pictures\上層對策失敗.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8981256" cy="3788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44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成功通過彎道</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46</a:t>
            </a:fld>
            <a:endParaRPr lang="en-US" altLang="zh-TW"/>
          </a:p>
        </p:txBody>
      </p:sp>
      <p:pic>
        <p:nvPicPr>
          <p:cNvPr id="12290" name="Picture 2" descr="C:\Users\USER\Pictures\後拉對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05780"/>
            <a:ext cx="768085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Pictures\克服彎道.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7901136" cy="333329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USER\Pictures\有驚無險.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284" y="2132856"/>
            <a:ext cx="8529464" cy="3598368"/>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USER\Pictures\成功通過彎道.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47" y="2603562"/>
            <a:ext cx="8691141" cy="366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3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additive="base">
                                        <p:cTn id="13" dur="500" fill="hold"/>
                                        <p:tgtEl>
                                          <p:spTgt spid="12291"/>
                                        </p:tgtEl>
                                        <p:attrNameLst>
                                          <p:attrName>ppt_x</p:attrName>
                                        </p:attrNameLst>
                                      </p:cBhvr>
                                      <p:tavLst>
                                        <p:tav tm="0">
                                          <p:val>
                                            <p:strVal val="#ppt_x"/>
                                          </p:val>
                                        </p:tav>
                                        <p:tav tm="100000">
                                          <p:val>
                                            <p:strVal val="#ppt_x"/>
                                          </p:val>
                                        </p:tav>
                                      </p:tavLst>
                                    </p:anim>
                                    <p:anim calcmode="lin" valueType="num">
                                      <p:cBhvr additive="base">
                                        <p:cTn id="14"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anim calcmode="lin" valueType="num">
                                      <p:cBhvr additive="base">
                                        <p:cTn id="19" dur="500" fill="hold"/>
                                        <p:tgtEl>
                                          <p:spTgt spid="12292"/>
                                        </p:tgtEl>
                                        <p:attrNameLst>
                                          <p:attrName>ppt_x</p:attrName>
                                        </p:attrNameLst>
                                      </p:cBhvr>
                                      <p:tavLst>
                                        <p:tav tm="0">
                                          <p:val>
                                            <p:strVal val="#ppt_x"/>
                                          </p:val>
                                        </p:tav>
                                        <p:tav tm="100000">
                                          <p:val>
                                            <p:strVal val="#ppt_x"/>
                                          </p:val>
                                        </p:tav>
                                      </p:tavLst>
                                    </p:anim>
                                    <p:anim calcmode="lin" valueType="num">
                                      <p:cBhvr additive="base">
                                        <p:cTn id="20"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3"/>
                                        </p:tgtEl>
                                        <p:attrNameLst>
                                          <p:attrName>style.visibility</p:attrName>
                                        </p:attrNameLst>
                                      </p:cBhvr>
                                      <p:to>
                                        <p:strVal val="visible"/>
                                      </p:to>
                                    </p:set>
                                    <p:anim calcmode="lin" valueType="num">
                                      <p:cBhvr additive="base">
                                        <p:cTn id="25" dur="500" fill="hold"/>
                                        <p:tgtEl>
                                          <p:spTgt spid="12293"/>
                                        </p:tgtEl>
                                        <p:attrNameLst>
                                          <p:attrName>ppt_x</p:attrName>
                                        </p:attrNameLst>
                                      </p:cBhvr>
                                      <p:tavLst>
                                        <p:tav tm="0">
                                          <p:val>
                                            <p:strVal val="#ppt_x"/>
                                          </p:val>
                                        </p:tav>
                                        <p:tav tm="100000">
                                          <p:val>
                                            <p:strVal val="#ppt_x"/>
                                          </p:val>
                                        </p:tav>
                                      </p:tavLst>
                                    </p:anim>
                                    <p:anim calcmode="lin" valueType="num">
                                      <p:cBhvr additive="base">
                                        <p:cTn id="26"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無法越過到車頭</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47</a:t>
            </a:fld>
            <a:endParaRPr lang="en-US" altLang="zh-TW"/>
          </a:p>
        </p:txBody>
      </p:sp>
      <p:pic>
        <p:nvPicPr>
          <p:cNvPr id="13314" name="Picture 2" descr="C:\Users\USER\Pictures\前往車頭.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477200" cy="3576319"/>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Pictures\越不過.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08" y="2132856"/>
            <a:ext cx="8549208" cy="3606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additive="base">
                                        <p:cTn id="13" dur="500" fill="hold"/>
                                        <p:tgtEl>
                                          <p:spTgt spid="13315"/>
                                        </p:tgtEl>
                                        <p:attrNameLst>
                                          <p:attrName>ppt_x</p:attrName>
                                        </p:attrNameLst>
                                      </p:cBhvr>
                                      <p:tavLst>
                                        <p:tav tm="0">
                                          <p:val>
                                            <p:strVal val="#ppt_x"/>
                                          </p:val>
                                        </p:tav>
                                        <p:tav tm="100000">
                                          <p:val>
                                            <p:strVal val="#ppt_x"/>
                                          </p:val>
                                        </p:tav>
                                      </p:tavLst>
                                    </p:anim>
                                    <p:anim calcmode="lin" valueType="num">
                                      <p:cBhvr additive="base">
                                        <p:cTn id="14"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接駁成功跳上車頭</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48</a:t>
            </a:fld>
            <a:endParaRPr lang="en-US" altLang="zh-TW"/>
          </a:p>
        </p:txBody>
      </p:sp>
      <p:pic>
        <p:nvPicPr>
          <p:cNvPr id="14338" name="Picture 2" descr="C:\Users\USER\Pictures\冒險接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117160" cy="3424427"/>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USER\Pictures\跳上車頭.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74" y="1697431"/>
            <a:ext cx="8981256" cy="378896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USER\Pictures\成功了.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65" y="2492896"/>
            <a:ext cx="8837240" cy="3728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1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gtEl>
                                        <p:attrNameLst>
                                          <p:attrName>style.visibility</p:attrName>
                                        </p:attrNameLst>
                                      </p:cBhvr>
                                      <p:to>
                                        <p:strVal val="visible"/>
                                      </p:to>
                                    </p:set>
                                    <p:anim calcmode="lin" valueType="num">
                                      <p:cBhvr additive="base">
                                        <p:cTn id="13" dur="500" fill="hold"/>
                                        <p:tgtEl>
                                          <p:spTgt spid="14339"/>
                                        </p:tgtEl>
                                        <p:attrNameLst>
                                          <p:attrName>ppt_x</p:attrName>
                                        </p:attrNameLst>
                                      </p:cBhvr>
                                      <p:tavLst>
                                        <p:tav tm="0">
                                          <p:val>
                                            <p:strVal val="#ppt_x"/>
                                          </p:val>
                                        </p:tav>
                                        <p:tav tm="100000">
                                          <p:val>
                                            <p:strVal val="#ppt_x"/>
                                          </p:val>
                                        </p:tav>
                                      </p:tavLst>
                                    </p:anim>
                                    <p:anim calcmode="lin" valueType="num">
                                      <p:cBhvr additive="base">
                                        <p:cTn id="14"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additive="base">
                                        <p:cTn id="19" dur="500" fill="hold"/>
                                        <p:tgtEl>
                                          <p:spTgt spid="14340"/>
                                        </p:tgtEl>
                                        <p:attrNameLst>
                                          <p:attrName>ppt_x</p:attrName>
                                        </p:attrNameLst>
                                      </p:cBhvr>
                                      <p:tavLst>
                                        <p:tav tm="0">
                                          <p:val>
                                            <p:strVal val="#ppt_x"/>
                                          </p:val>
                                        </p:tav>
                                        <p:tav tm="100000">
                                          <p:val>
                                            <p:strVal val="#ppt_x"/>
                                          </p:val>
                                        </p:tav>
                                      </p:tavLst>
                                    </p:anim>
                                    <p:anim calcmode="lin" valueType="num">
                                      <p:cBhvr additive="base">
                                        <p:cTn id="20"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高層心智模式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49</a:t>
            </a:fld>
            <a:endParaRPr lang="en-US" altLang="zh-TW"/>
          </a:p>
        </p:txBody>
      </p:sp>
      <p:grpSp>
        <p:nvGrpSpPr>
          <p:cNvPr id="8" name="群組 7"/>
          <p:cNvGrpSpPr/>
          <p:nvPr/>
        </p:nvGrpSpPr>
        <p:grpSpPr>
          <a:xfrm>
            <a:off x="6801364" y="1696740"/>
            <a:ext cx="1952667" cy="3477582"/>
            <a:chOff x="817121" y="1093817"/>
            <a:chExt cx="2015000" cy="4063369"/>
          </a:xfrm>
        </p:grpSpPr>
        <p:sp>
          <p:nvSpPr>
            <p:cNvPr id="9" name="文字方塊 8"/>
            <p:cNvSpPr txBox="1"/>
            <p:nvPr/>
          </p:nvSpPr>
          <p:spPr>
            <a:xfrm>
              <a:off x="827584" y="1330166"/>
              <a:ext cx="1569660" cy="369332"/>
            </a:xfrm>
            <a:prstGeom prst="rect">
              <a:avLst/>
            </a:prstGeom>
            <a:noFill/>
          </p:spPr>
          <p:txBody>
            <a:bodyPr wrap="none" rtlCol="0">
              <a:spAutoFit/>
            </a:bodyPr>
            <a:lstStyle/>
            <a:p>
              <a:r>
                <a:rPr lang="zh-TW" altLang="en-US" dirty="0" smtClean="0"/>
                <a:t>公司利益優先</a:t>
              </a:r>
              <a:endParaRPr lang="zh-TW" altLang="en-US" dirty="0"/>
            </a:p>
          </p:txBody>
        </p:sp>
        <p:sp>
          <p:nvSpPr>
            <p:cNvPr id="10" name="文字方塊 9"/>
            <p:cNvSpPr txBox="1"/>
            <p:nvPr/>
          </p:nvSpPr>
          <p:spPr>
            <a:xfrm>
              <a:off x="827584" y="1955366"/>
              <a:ext cx="1569660" cy="369332"/>
            </a:xfrm>
            <a:prstGeom prst="rect">
              <a:avLst/>
            </a:prstGeom>
            <a:noFill/>
          </p:spPr>
          <p:txBody>
            <a:bodyPr wrap="none" rtlCol="0">
              <a:spAutoFit/>
            </a:bodyPr>
            <a:lstStyle/>
            <a:p>
              <a:r>
                <a:rPr lang="zh-TW" altLang="en-US" dirty="0" smtClean="0"/>
                <a:t>犧牲環境利益</a:t>
              </a:r>
              <a:endParaRPr lang="zh-TW" altLang="en-US" dirty="0"/>
            </a:p>
          </p:txBody>
        </p:sp>
        <p:cxnSp>
          <p:nvCxnSpPr>
            <p:cNvPr id="11" name="直線單箭頭接點 10"/>
            <p:cNvCxnSpPr/>
            <p:nvPr/>
          </p:nvCxnSpPr>
          <p:spPr>
            <a:xfrm flipV="1">
              <a:off x="2447764" y="109381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flipV="1">
              <a:off x="2453374" y="1679604"/>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3" name="文字方塊 12"/>
            <p:cNvSpPr txBox="1"/>
            <p:nvPr/>
          </p:nvSpPr>
          <p:spPr>
            <a:xfrm>
              <a:off x="817121" y="2554302"/>
              <a:ext cx="1569660" cy="369332"/>
            </a:xfrm>
            <a:prstGeom prst="rect">
              <a:avLst/>
            </a:prstGeom>
            <a:noFill/>
          </p:spPr>
          <p:txBody>
            <a:bodyPr wrap="none" rtlCol="0">
              <a:spAutoFit/>
            </a:bodyPr>
            <a:lstStyle/>
            <a:p>
              <a:r>
                <a:rPr lang="zh-TW" altLang="en-US" dirty="0" smtClean="0"/>
                <a:t>高階主管權威</a:t>
              </a:r>
              <a:endParaRPr lang="zh-TW" altLang="en-US" dirty="0"/>
            </a:p>
          </p:txBody>
        </p:sp>
        <p:cxnSp>
          <p:nvCxnSpPr>
            <p:cNvPr id="14" name="直線單箭頭接點 13"/>
            <p:cNvCxnSpPr/>
            <p:nvPr/>
          </p:nvCxnSpPr>
          <p:spPr>
            <a:xfrm flipV="1">
              <a:off x="2466471" y="233075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5" name="文字方塊 14"/>
            <p:cNvSpPr txBox="1"/>
            <p:nvPr/>
          </p:nvSpPr>
          <p:spPr>
            <a:xfrm>
              <a:off x="878104" y="3076034"/>
              <a:ext cx="1107996" cy="369332"/>
            </a:xfrm>
            <a:prstGeom prst="rect">
              <a:avLst/>
            </a:prstGeom>
            <a:noFill/>
          </p:spPr>
          <p:txBody>
            <a:bodyPr wrap="none" rtlCol="0">
              <a:spAutoFit/>
            </a:bodyPr>
            <a:lstStyle/>
            <a:p>
              <a:r>
                <a:rPr lang="zh-TW" altLang="en-US" dirty="0" smtClean="0"/>
                <a:t>實務專業</a:t>
              </a:r>
              <a:endParaRPr lang="zh-TW" altLang="en-US" dirty="0"/>
            </a:p>
          </p:txBody>
        </p:sp>
        <p:cxnSp>
          <p:nvCxnSpPr>
            <p:cNvPr id="16" name="直線單箭頭接點 15"/>
            <p:cNvCxnSpPr/>
            <p:nvPr/>
          </p:nvCxnSpPr>
          <p:spPr>
            <a:xfrm>
              <a:off x="2447764" y="3076034"/>
              <a:ext cx="38435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7" name="文字方塊 16"/>
            <p:cNvSpPr txBox="1"/>
            <p:nvPr/>
          </p:nvSpPr>
          <p:spPr>
            <a:xfrm>
              <a:off x="834480" y="3634422"/>
              <a:ext cx="1569660" cy="369332"/>
            </a:xfrm>
            <a:prstGeom prst="rect">
              <a:avLst/>
            </a:prstGeom>
            <a:noFill/>
          </p:spPr>
          <p:txBody>
            <a:bodyPr wrap="none" rtlCol="0">
              <a:spAutoFit/>
            </a:bodyPr>
            <a:lstStyle/>
            <a:p>
              <a:r>
                <a:rPr lang="zh-TW" altLang="en-US" dirty="0" smtClean="0"/>
                <a:t>危機處理準確</a:t>
              </a:r>
              <a:endParaRPr lang="zh-TW" altLang="en-US" dirty="0"/>
            </a:p>
          </p:txBody>
        </p:sp>
        <p:cxnSp>
          <p:nvCxnSpPr>
            <p:cNvPr id="18" name="直線單箭頭接點 17"/>
            <p:cNvCxnSpPr/>
            <p:nvPr/>
          </p:nvCxnSpPr>
          <p:spPr>
            <a:xfrm>
              <a:off x="2453374" y="3689433"/>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915845" y="4169836"/>
              <a:ext cx="1107996" cy="369332"/>
            </a:xfrm>
            <a:prstGeom prst="rect">
              <a:avLst/>
            </a:prstGeom>
            <a:noFill/>
          </p:spPr>
          <p:txBody>
            <a:bodyPr wrap="none" rtlCol="0">
              <a:spAutoFit/>
            </a:bodyPr>
            <a:lstStyle/>
            <a:p>
              <a:r>
                <a:rPr lang="zh-TW" altLang="en-US" dirty="0" smtClean="0"/>
                <a:t>社會觀感</a:t>
              </a:r>
              <a:endParaRPr lang="zh-TW" altLang="en-US" dirty="0"/>
            </a:p>
          </p:txBody>
        </p:sp>
        <p:cxnSp>
          <p:nvCxnSpPr>
            <p:cNvPr id="20" name="直線單箭頭接點 19"/>
            <p:cNvCxnSpPr/>
            <p:nvPr/>
          </p:nvCxnSpPr>
          <p:spPr>
            <a:xfrm>
              <a:off x="2428756" y="4339570"/>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921864" y="4756960"/>
              <a:ext cx="1107996" cy="369332"/>
            </a:xfrm>
            <a:prstGeom prst="rect">
              <a:avLst/>
            </a:prstGeom>
            <a:noFill/>
          </p:spPr>
          <p:txBody>
            <a:bodyPr wrap="none" rtlCol="0">
              <a:spAutoFit/>
            </a:bodyPr>
            <a:lstStyle/>
            <a:p>
              <a:r>
                <a:rPr lang="zh-TW" altLang="en-US" dirty="0" smtClean="0"/>
                <a:t>公司價值</a:t>
              </a:r>
              <a:endParaRPr lang="zh-TW" altLang="en-US" dirty="0"/>
            </a:p>
          </p:txBody>
        </p:sp>
        <p:cxnSp>
          <p:nvCxnSpPr>
            <p:cNvPr id="22" name="直線單箭頭接點 21"/>
            <p:cNvCxnSpPr/>
            <p:nvPr/>
          </p:nvCxnSpPr>
          <p:spPr>
            <a:xfrm>
              <a:off x="2391041" y="4787854"/>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sp>
        <p:nvSpPr>
          <p:cNvPr id="5147" name="AutoShape 45"/>
          <p:cNvSpPr>
            <a:spLocks noChangeAspect="1" noChangeArrowheads="1" noTextEdit="1"/>
          </p:cNvSpPr>
          <p:nvPr/>
        </p:nvSpPr>
        <p:spPr bwMode="auto">
          <a:xfrm>
            <a:off x="121465" y="1763713"/>
            <a:ext cx="6688138" cy="3671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3" name="群組 1092"/>
          <p:cNvGrpSpPr/>
          <p:nvPr/>
        </p:nvGrpSpPr>
        <p:grpSpPr>
          <a:xfrm>
            <a:off x="692150" y="2740025"/>
            <a:ext cx="2325688" cy="1219200"/>
            <a:chOff x="692150" y="2740025"/>
            <a:chExt cx="2325688" cy="1219200"/>
          </a:xfrm>
        </p:grpSpPr>
        <p:sp>
          <p:nvSpPr>
            <p:cNvPr id="1061" name="Arc 54"/>
            <p:cNvSpPr>
              <a:spLocks/>
            </p:cNvSpPr>
            <p:nvPr/>
          </p:nvSpPr>
          <p:spPr bwMode="auto">
            <a:xfrm>
              <a:off x="692150" y="2740025"/>
              <a:ext cx="2249488" cy="1219200"/>
            </a:xfrm>
            <a:custGeom>
              <a:avLst/>
              <a:gdLst>
                <a:gd name="G0" fmla="+- 20533 0 0"/>
                <a:gd name="G1" fmla="+- 21600 0 0"/>
                <a:gd name="G2" fmla="+- 21600 0 0"/>
                <a:gd name="T0" fmla="*/ 0 w 39864"/>
                <a:gd name="T1" fmla="*/ 14896 h 21600"/>
                <a:gd name="T2" fmla="*/ 39864 w 39864"/>
                <a:gd name="T3" fmla="*/ 11963 h 21600"/>
                <a:gd name="T4" fmla="*/ 20533 w 39864"/>
                <a:gd name="T5" fmla="*/ 21600 h 21600"/>
              </a:gdLst>
              <a:ahLst/>
              <a:cxnLst>
                <a:cxn ang="0">
                  <a:pos x="T0" y="T1"/>
                </a:cxn>
                <a:cxn ang="0">
                  <a:pos x="T2" y="T3"/>
                </a:cxn>
                <a:cxn ang="0">
                  <a:pos x="T4" y="T5"/>
                </a:cxn>
              </a:cxnLst>
              <a:rect l="0" t="0" r="r" b="b"/>
              <a:pathLst>
                <a:path w="39864" h="21600" fill="none" extrusionOk="0">
                  <a:moveTo>
                    <a:pt x="-1" y="14895"/>
                  </a:moveTo>
                  <a:cubicBezTo>
                    <a:pt x="2900" y="6011"/>
                    <a:pt x="11186" y="0"/>
                    <a:pt x="20533" y="0"/>
                  </a:cubicBezTo>
                  <a:cubicBezTo>
                    <a:pt x="28723" y="0"/>
                    <a:pt x="36209" y="4632"/>
                    <a:pt x="39864" y="11962"/>
                  </a:cubicBezTo>
                </a:path>
                <a:path w="39864" h="21600" stroke="0" extrusionOk="0">
                  <a:moveTo>
                    <a:pt x="-1" y="14895"/>
                  </a:moveTo>
                  <a:cubicBezTo>
                    <a:pt x="2900" y="6011"/>
                    <a:pt x="11186" y="0"/>
                    <a:pt x="20533" y="0"/>
                  </a:cubicBezTo>
                  <a:cubicBezTo>
                    <a:pt x="28723" y="0"/>
                    <a:pt x="36209" y="4632"/>
                    <a:pt x="39864" y="11962"/>
                  </a:cubicBezTo>
                  <a:lnTo>
                    <a:pt x="20533" y="2160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2" name="Freeform 55"/>
            <p:cNvSpPr>
              <a:spLocks/>
            </p:cNvSpPr>
            <p:nvPr/>
          </p:nvSpPr>
          <p:spPr bwMode="auto">
            <a:xfrm>
              <a:off x="2894013" y="3395663"/>
              <a:ext cx="123825" cy="195262"/>
            </a:xfrm>
            <a:custGeom>
              <a:avLst/>
              <a:gdLst>
                <a:gd name="T0" fmla="*/ 78 w 78"/>
                <a:gd name="T1" fmla="*/ 123 h 123"/>
                <a:gd name="T2" fmla="*/ 67 w 78"/>
                <a:gd name="T3" fmla="*/ 0 h 123"/>
                <a:gd name="T4" fmla="*/ 0 w 78"/>
                <a:gd name="T5" fmla="*/ 22 h 123"/>
                <a:gd name="T6" fmla="*/ 78 w 78"/>
                <a:gd name="T7" fmla="*/ 123 h 123"/>
              </a:gdLst>
              <a:ahLst/>
              <a:cxnLst>
                <a:cxn ang="0">
                  <a:pos x="T0" y="T1"/>
                </a:cxn>
                <a:cxn ang="0">
                  <a:pos x="T2" y="T3"/>
                </a:cxn>
                <a:cxn ang="0">
                  <a:pos x="T4" y="T5"/>
                </a:cxn>
                <a:cxn ang="0">
                  <a:pos x="T6" y="T7"/>
                </a:cxn>
              </a:cxnLst>
              <a:rect l="0" t="0" r="r" b="b"/>
              <a:pathLst>
                <a:path w="78" h="123">
                  <a:moveTo>
                    <a:pt x="78" y="123"/>
                  </a:moveTo>
                  <a:lnTo>
                    <a:pt x="67" y="0"/>
                  </a:lnTo>
                  <a:lnTo>
                    <a:pt x="0" y="22"/>
                  </a:lnTo>
                  <a:lnTo>
                    <a:pt x="78" y="123"/>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3" name="Rectangle 56"/>
            <p:cNvSpPr>
              <a:spLocks noChangeArrowheads="1"/>
            </p:cNvSpPr>
            <p:nvPr/>
          </p:nvSpPr>
          <p:spPr bwMode="auto">
            <a:xfrm>
              <a:off x="2795588" y="337820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092" name="群組 1091"/>
          <p:cNvGrpSpPr/>
          <p:nvPr/>
        </p:nvGrpSpPr>
        <p:grpSpPr>
          <a:xfrm>
            <a:off x="241300" y="2814638"/>
            <a:ext cx="3232151" cy="1468437"/>
            <a:chOff x="241300" y="2814638"/>
            <a:chExt cx="3232151" cy="1468437"/>
          </a:xfrm>
        </p:grpSpPr>
        <p:sp>
          <p:nvSpPr>
            <p:cNvPr id="5149" name="Rectangle 48"/>
            <p:cNvSpPr>
              <a:spLocks noChangeArrowheads="1"/>
            </p:cNvSpPr>
            <p:nvPr/>
          </p:nvSpPr>
          <p:spPr bwMode="auto">
            <a:xfrm>
              <a:off x="241300" y="3590925"/>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犧牲環境利益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091" name="群組 1090"/>
            <p:cNvGrpSpPr/>
            <p:nvPr/>
          </p:nvGrpSpPr>
          <p:grpSpPr>
            <a:xfrm>
              <a:off x="738188" y="2814638"/>
              <a:ext cx="2735263" cy="1468437"/>
              <a:chOff x="738188" y="2814638"/>
              <a:chExt cx="2735263" cy="1468437"/>
            </a:xfrm>
          </p:grpSpPr>
          <p:sp>
            <p:nvSpPr>
              <p:cNvPr id="5148" name="Rectangle 47"/>
              <p:cNvSpPr>
                <a:spLocks noChangeArrowheads="1"/>
              </p:cNvSpPr>
              <p:nvPr/>
            </p:nvSpPr>
            <p:spPr bwMode="auto">
              <a:xfrm>
                <a:off x="2627313" y="3600450"/>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公司利益優先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4" name="Arc 57"/>
              <p:cNvSpPr>
                <a:spLocks/>
              </p:cNvSpPr>
              <p:nvPr/>
            </p:nvSpPr>
            <p:spPr bwMode="auto">
              <a:xfrm>
                <a:off x="866775" y="2814638"/>
                <a:ext cx="2090738" cy="1468437"/>
              </a:xfrm>
              <a:custGeom>
                <a:avLst/>
                <a:gdLst>
                  <a:gd name="G0" fmla="+- 14475 0 0"/>
                  <a:gd name="G1" fmla="+- 0 0 0"/>
                  <a:gd name="G2" fmla="+- 21600 0 0"/>
                  <a:gd name="T0" fmla="*/ 30746 w 30746"/>
                  <a:gd name="T1" fmla="*/ 14206 h 21600"/>
                  <a:gd name="T2" fmla="*/ 0 w 30746"/>
                  <a:gd name="T3" fmla="*/ 16032 h 21600"/>
                  <a:gd name="T4" fmla="*/ 14475 w 30746"/>
                  <a:gd name="T5" fmla="*/ 0 h 21600"/>
                </a:gdLst>
                <a:ahLst/>
                <a:cxnLst>
                  <a:cxn ang="0">
                    <a:pos x="T0" y="T1"/>
                  </a:cxn>
                  <a:cxn ang="0">
                    <a:pos x="T2" y="T3"/>
                  </a:cxn>
                  <a:cxn ang="0">
                    <a:pos x="T4" y="T5"/>
                  </a:cxn>
                </a:cxnLst>
                <a:rect l="0" t="0" r="r" b="b"/>
                <a:pathLst>
                  <a:path w="30746" h="21600" fill="none" extrusionOk="0">
                    <a:moveTo>
                      <a:pt x="30746" y="14206"/>
                    </a:moveTo>
                    <a:cubicBezTo>
                      <a:pt x="26644" y="18904"/>
                      <a:pt x="20711" y="21600"/>
                      <a:pt x="14475" y="21600"/>
                    </a:cubicBezTo>
                    <a:cubicBezTo>
                      <a:pt x="9127" y="21600"/>
                      <a:pt x="3969" y="19616"/>
                      <a:pt x="-1" y="16032"/>
                    </a:cubicBezTo>
                  </a:path>
                  <a:path w="30746" h="21600" stroke="0" extrusionOk="0">
                    <a:moveTo>
                      <a:pt x="30746" y="14206"/>
                    </a:moveTo>
                    <a:cubicBezTo>
                      <a:pt x="26644" y="18904"/>
                      <a:pt x="20711" y="21600"/>
                      <a:pt x="14475" y="21600"/>
                    </a:cubicBezTo>
                    <a:cubicBezTo>
                      <a:pt x="9127" y="21600"/>
                      <a:pt x="3969" y="19616"/>
                      <a:pt x="-1" y="16032"/>
                    </a:cubicBezTo>
                    <a:lnTo>
                      <a:pt x="14475" y="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5" name="Freeform 58"/>
              <p:cNvSpPr>
                <a:spLocks/>
              </p:cNvSpPr>
              <p:nvPr/>
            </p:nvSpPr>
            <p:spPr bwMode="auto">
              <a:xfrm>
                <a:off x="738188" y="3776663"/>
                <a:ext cx="158750" cy="168275"/>
              </a:xfrm>
              <a:custGeom>
                <a:avLst/>
                <a:gdLst>
                  <a:gd name="T0" fmla="*/ 0 w 100"/>
                  <a:gd name="T1" fmla="*/ 0 h 106"/>
                  <a:gd name="T2" fmla="*/ 56 w 100"/>
                  <a:gd name="T3" fmla="*/ 106 h 106"/>
                  <a:gd name="T4" fmla="*/ 100 w 100"/>
                  <a:gd name="T5" fmla="*/ 56 h 106"/>
                  <a:gd name="T6" fmla="*/ 0 w 100"/>
                  <a:gd name="T7" fmla="*/ 0 h 106"/>
                </a:gdLst>
                <a:ahLst/>
                <a:cxnLst>
                  <a:cxn ang="0">
                    <a:pos x="T0" y="T1"/>
                  </a:cxn>
                  <a:cxn ang="0">
                    <a:pos x="T2" y="T3"/>
                  </a:cxn>
                  <a:cxn ang="0">
                    <a:pos x="T4" y="T5"/>
                  </a:cxn>
                  <a:cxn ang="0">
                    <a:pos x="T6" y="T7"/>
                  </a:cxn>
                </a:cxnLst>
                <a:rect l="0" t="0" r="r" b="b"/>
                <a:pathLst>
                  <a:path w="100" h="106">
                    <a:moveTo>
                      <a:pt x="0" y="0"/>
                    </a:moveTo>
                    <a:lnTo>
                      <a:pt x="56" y="106"/>
                    </a:lnTo>
                    <a:lnTo>
                      <a:pt x="100" y="56"/>
                    </a:lnTo>
                    <a:lnTo>
                      <a:pt x="0" y="0"/>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6" name="Rectangle 59"/>
              <p:cNvSpPr>
                <a:spLocks noChangeArrowheads="1"/>
              </p:cNvSpPr>
              <p:nvPr/>
            </p:nvSpPr>
            <p:spPr bwMode="auto">
              <a:xfrm>
                <a:off x="914400" y="37512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5" name="群組 1094"/>
          <p:cNvGrpSpPr/>
          <p:nvPr/>
        </p:nvGrpSpPr>
        <p:grpSpPr>
          <a:xfrm>
            <a:off x="3138488" y="2935288"/>
            <a:ext cx="1611313" cy="1716087"/>
            <a:chOff x="3138488" y="2935288"/>
            <a:chExt cx="1611313" cy="1716087"/>
          </a:xfrm>
        </p:grpSpPr>
        <p:sp>
          <p:nvSpPr>
            <p:cNvPr id="1068" name="Arc 60"/>
            <p:cNvSpPr>
              <a:spLocks/>
            </p:cNvSpPr>
            <p:nvPr/>
          </p:nvSpPr>
          <p:spPr bwMode="auto">
            <a:xfrm>
              <a:off x="3138488" y="3151188"/>
              <a:ext cx="1231900" cy="1500187"/>
            </a:xfrm>
            <a:custGeom>
              <a:avLst/>
              <a:gdLst>
                <a:gd name="G0" fmla="+- 16356 0 0"/>
                <a:gd name="G1" fmla="+- 19896 0 0"/>
                <a:gd name="G2" fmla="+- 21600 0 0"/>
                <a:gd name="T0" fmla="*/ 0 w 16356"/>
                <a:gd name="T1" fmla="*/ 5787 h 19896"/>
                <a:gd name="T2" fmla="*/ 7948 w 16356"/>
                <a:gd name="T3" fmla="*/ 0 h 19896"/>
                <a:gd name="T4" fmla="*/ 16356 w 16356"/>
                <a:gd name="T5" fmla="*/ 19896 h 19896"/>
              </a:gdLst>
              <a:ahLst/>
              <a:cxnLst>
                <a:cxn ang="0">
                  <a:pos x="T0" y="T1"/>
                </a:cxn>
                <a:cxn ang="0">
                  <a:pos x="T2" y="T3"/>
                </a:cxn>
                <a:cxn ang="0">
                  <a:pos x="T4" y="T5"/>
                </a:cxn>
              </a:cxnLst>
              <a:rect l="0" t="0" r="r" b="b"/>
              <a:pathLst>
                <a:path w="16356" h="19896" fill="none" extrusionOk="0">
                  <a:moveTo>
                    <a:pt x="0" y="5787"/>
                  </a:moveTo>
                  <a:cubicBezTo>
                    <a:pt x="2169" y="3272"/>
                    <a:pt x="4889" y="1292"/>
                    <a:pt x="7947" y="-1"/>
                  </a:cubicBezTo>
                </a:path>
                <a:path w="16356" h="19896" stroke="0" extrusionOk="0">
                  <a:moveTo>
                    <a:pt x="0" y="5787"/>
                  </a:moveTo>
                  <a:cubicBezTo>
                    <a:pt x="2169" y="3272"/>
                    <a:pt x="4889" y="1292"/>
                    <a:pt x="7947" y="-1"/>
                  </a:cubicBezTo>
                  <a:lnTo>
                    <a:pt x="16356" y="19896"/>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4" name="群組 1093"/>
            <p:cNvGrpSpPr/>
            <p:nvPr/>
          </p:nvGrpSpPr>
          <p:grpSpPr>
            <a:xfrm>
              <a:off x="3727450" y="2935288"/>
              <a:ext cx="1022351" cy="452437"/>
              <a:chOff x="3727450" y="2935288"/>
              <a:chExt cx="1022351" cy="452437"/>
            </a:xfrm>
          </p:grpSpPr>
          <p:sp>
            <p:nvSpPr>
              <p:cNvPr id="5150" name="Rectangle 49"/>
              <p:cNvSpPr>
                <a:spLocks noChangeArrowheads="1"/>
              </p:cNvSpPr>
              <p:nvPr/>
            </p:nvSpPr>
            <p:spPr bwMode="auto">
              <a:xfrm>
                <a:off x="3903663" y="29352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高階主管權威</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9" name="Freeform 61"/>
              <p:cNvSpPr>
                <a:spLocks/>
              </p:cNvSpPr>
              <p:nvPr/>
            </p:nvSpPr>
            <p:spPr bwMode="auto">
              <a:xfrm>
                <a:off x="3727450" y="3103563"/>
                <a:ext cx="158750" cy="79375"/>
              </a:xfrm>
              <a:custGeom>
                <a:avLst/>
                <a:gdLst>
                  <a:gd name="T0" fmla="*/ 100 w 100"/>
                  <a:gd name="T1" fmla="*/ 0 h 50"/>
                  <a:gd name="T2" fmla="*/ 0 w 100"/>
                  <a:gd name="T3" fmla="*/ 0 h 50"/>
                  <a:gd name="T4" fmla="*/ 16 w 100"/>
                  <a:gd name="T5" fmla="*/ 50 h 50"/>
                  <a:gd name="T6" fmla="*/ 100 w 100"/>
                  <a:gd name="T7" fmla="*/ 0 h 50"/>
                </a:gdLst>
                <a:ahLst/>
                <a:cxnLst>
                  <a:cxn ang="0">
                    <a:pos x="T0" y="T1"/>
                  </a:cxn>
                  <a:cxn ang="0">
                    <a:pos x="T2" y="T3"/>
                  </a:cxn>
                  <a:cxn ang="0">
                    <a:pos x="T4" y="T5"/>
                  </a:cxn>
                  <a:cxn ang="0">
                    <a:pos x="T6" y="T7"/>
                  </a:cxn>
                </a:cxnLst>
                <a:rect l="0" t="0" r="r" b="b"/>
                <a:pathLst>
                  <a:path w="100" h="50">
                    <a:moveTo>
                      <a:pt x="100" y="0"/>
                    </a:moveTo>
                    <a:lnTo>
                      <a:pt x="0" y="0"/>
                    </a:lnTo>
                    <a:lnTo>
                      <a:pt x="16" y="50"/>
                    </a:lnTo>
                    <a:lnTo>
                      <a:pt x="10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0" name="Rectangle 62"/>
              <p:cNvSpPr>
                <a:spLocks noChangeArrowheads="1"/>
              </p:cNvSpPr>
              <p:nvPr/>
            </p:nvSpPr>
            <p:spPr bwMode="auto">
              <a:xfrm>
                <a:off x="3735388" y="3182938"/>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8" name="群組 1097"/>
          <p:cNvGrpSpPr/>
          <p:nvPr/>
        </p:nvGrpSpPr>
        <p:grpSpPr>
          <a:xfrm>
            <a:off x="4503738" y="3055938"/>
            <a:ext cx="1223963" cy="917574"/>
            <a:chOff x="4503738" y="3055938"/>
            <a:chExt cx="1223963" cy="917574"/>
          </a:xfrm>
        </p:grpSpPr>
        <p:sp>
          <p:nvSpPr>
            <p:cNvPr id="1072" name="Line 64"/>
            <p:cNvSpPr>
              <a:spLocks noChangeShapeType="1"/>
            </p:cNvSpPr>
            <p:nvPr/>
          </p:nvSpPr>
          <p:spPr bwMode="auto">
            <a:xfrm flipV="1">
              <a:off x="5181600" y="3351213"/>
              <a:ext cx="195263" cy="123825"/>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7" name="群組 1096"/>
            <p:cNvGrpSpPr/>
            <p:nvPr/>
          </p:nvGrpSpPr>
          <p:grpSpPr>
            <a:xfrm>
              <a:off x="4503738" y="3055938"/>
              <a:ext cx="1223963" cy="917574"/>
              <a:chOff x="4503738" y="3055938"/>
              <a:chExt cx="1223963" cy="917574"/>
            </a:xfrm>
          </p:grpSpPr>
          <p:sp>
            <p:nvSpPr>
              <p:cNvPr id="5151" name="Rectangle 50"/>
              <p:cNvSpPr>
                <a:spLocks noChangeArrowheads="1"/>
              </p:cNvSpPr>
              <p:nvPr/>
            </p:nvSpPr>
            <p:spPr bwMode="auto">
              <a:xfrm>
                <a:off x="5164138" y="3803650"/>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100" dirty="0" smtClean="0">
                    <a:solidFill>
                      <a:srgbClr val="000000"/>
                    </a:solidFill>
                    <a:latin typeface="Times New Roman" panose="02020603050405020304" pitchFamily="18" charset="0"/>
                  </a:rPr>
                  <a:t>實</a:t>
                </a:r>
                <a:r>
                  <a:rPr lang="zh-TW" altLang="en-US" sz="1100" dirty="0">
                    <a:solidFill>
                      <a:srgbClr val="000000"/>
                    </a:solidFill>
                    <a:latin typeface="Times New Roman" panose="02020603050405020304" pitchFamily="18" charset="0"/>
                  </a:rPr>
                  <a:t>務</a:t>
                </a:r>
                <a:r>
                  <a:rPr kumimoji="0" lang="zh-TW" altLang="en-US" sz="1100" b="0" i="0" u="none" strike="noStrike" cap="none" normalizeH="0" baseline="0" dirty="0" smtClean="0">
                    <a:ln>
                      <a:noFill/>
                    </a:ln>
                    <a:solidFill>
                      <a:srgbClr val="000000"/>
                    </a:solidFill>
                    <a:effectLst/>
                    <a:latin typeface="Times New Roman" panose="02020603050405020304" pitchFamily="18" charset="0"/>
                  </a:rPr>
                  <a:t>專業</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1" name="Arc 63"/>
              <p:cNvSpPr>
                <a:spLocks/>
              </p:cNvSpPr>
              <p:nvPr/>
            </p:nvSpPr>
            <p:spPr bwMode="auto">
              <a:xfrm>
                <a:off x="4503738" y="3055938"/>
                <a:ext cx="884238" cy="895350"/>
              </a:xfrm>
              <a:custGeom>
                <a:avLst/>
                <a:gdLst>
                  <a:gd name="G0" fmla="+- 0 0 0"/>
                  <a:gd name="G1" fmla="+- 20675 0 0"/>
                  <a:gd name="G2" fmla="+- 21600 0 0"/>
                  <a:gd name="T0" fmla="*/ 6254 w 20414"/>
                  <a:gd name="T1" fmla="*/ 0 h 20675"/>
                  <a:gd name="T2" fmla="*/ 20414 w 20414"/>
                  <a:gd name="T3" fmla="*/ 13616 h 20675"/>
                  <a:gd name="T4" fmla="*/ 0 w 20414"/>
                  <a:gd name="T5" fmla="*/ 20675 h 20675"/>
                </a:gdLst>
                <a:ahLst/>
                <a:cxnLst>
                  <a:cxn ang="0">
                    <a:pos x="T0" y="T1"/>
                  </a:cxn>
                  <a:cxn ang="0">
                    <a:pos x="T2" y="T3"/>
                  </a:cxn>
                  <a:cxn ang="0">
                    <a:pos x="T4" y="T5"/>
                  </a:cxn>
                </a:cxnLst>
                <a:rect l="0" t="0" r="r" b="b"/>
                <a:pathLst>
                  <a:path w="20414" h="20675" fill="none" extrusionOk="0">
                    <a:moveTo>
                      <a:pt x="6253" y="0"/>
                    </a:moveTo>
                    <a:cubicBezTo>
                      <a:pt x="12884" y="2005"/>
                      <a:pt x="18150" y="7069"/>
                      <a:pt x="20413" y="13616"/>
                    </a:cubicBezTo>
                  </a:path>
                  <a:path w="20414" h="20675" stroke="0" extrusionOk="0">
                    <a:moveTo>
                      <a:pt x="6253" y="0"/>
                    </a:moveTo>
                    <a:cubicBezTo>
                      <a:pt x="12884" y="2005"/>
                      <a:pt x="18150" y="7069"/>
                      <a:pt x="20413" y="13616"/>
                    </a:cubicBezTo>
                    <a:lnTo>
                      <a:pt x="0" y="20675"/>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3" name="Line 65"/>
              <p:cNvSpPr>
                <a:spLocks noChangeShapeType="1"/>
              </p:cNvSpPr>
              <p:nvPr/>
            </p:nvSpPr>
            <p:spPr bwMode="auto">
              <a:xfrm flipV="1">
                <a:off x="5199063" y="3368675"/>
                <a:ext cx="195263" cy="125412"/>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4" name="Freeform 66"/>
              <p:cNvSpPr>
                <a:spLocks/>
              </p:cNvSpPr>
              <p:nvPr/>
            </p:nvSpPr>
            <p:spPr bwMode="auto">
              <a:xfrm>
                <a:off x="5349875" y="3635375"/>
                <a:ext cx="80963" cy="158750"/>
              </a:xfrm>
              <a:custGeom>
                <a:avLst/>
                <a:gdLst>
                  <a:gd name="T0" fmla="*/ 51 w 51"/>
                  <a:gd name="T1" fmla="*/ 100 h 100"/>
                  <a:gd name="T2" fmla="*/ 51 w 51"/>
                  <a:gd name="T3" fmla="*/ 0 h 100"/>
                  <a:gd name="T4" fmla="*/ 0 w 51"/>
                  <a:gd name="T5" fmla="*/ 11 h 100"/>
                  <a:gd name="T6" fmla="*/ 51 w 51"/>
                  <a:gd name="T7" fmla="*/ 100 h 100"/>
                </a:gdLst>
                <a:ahLst/>
                <a:cxnLst>
                  <a:cxn ang="0">
                    <a:pos x="T0" y="T1"/>
                  </a:cxn>
                  <a:cxn ang="0">
                    <a:pos x="T2" y="T3"/>
                  </a:cxn>
                  <a:cxn ang="0">
                    <a:pos x="T4" y="T5"/>
                  </a:cxn>
                  <a:cxn ang="0">
                    <a:pos x="T6" y="T7"/>
                  </a:cxn>
                </a:cxnLst>
                <a:rect l="0" t="0" r="r" b="b"/>
                <a:pathLst>
                  <a:path w="51" h="100">
                    <a:moveTo>
                      <a:pt x="51" y="100"/>
                    </a:moveTo>
                    <a:lnTo>
                      <a:pt x="51" y="0"/>
                    </a:lnTo>
                    <a:lnTo>
                      <a:pt x="0" y="11"/>
                    </a:lnTo>
                    <a:lnTo>
                      <a:pt x="5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5" name="Rectangle 67"/>
              <p:cNvSpPr>
                <a:spLocks noChangeArrowheads="1"/>
              </p:cNvSpPr>
              <p:nvPr/>
            </p:nvSpPr>
            <p:spPr bwMode="auto">
              <a:xfrm>
                <a:off x="5253038" y="3590925"/>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9" name="群組 1098"/>
          <p:cNvGrpSpPr/>
          <p:nvPr/>
        </p:nvGrpSpPr>
        <p:grpSpPr>
          <a:xfrm>
            <a:off x="3948113" y="3860800"/>
            <a:ext cx="1479550" cy="831850"/>
            <a:chOff x="3948113" y="3860800"/>
            <a:chExt cx="1479550" cy="831850"/>
          </a:xfrm>
        </p:grpSpPr>
        <p:sp>
          <p:nvSpPr>
            <p:cNvPr id="1056" name="Rectangle 51"/>
            <p:cNvSpPr>
              <a:spLocks noChangeArrowheads="1"/>
            </p:cNvSpPr>
            <p:nvPr/>
          </p:nvSpPr>
          <p:spPr bwMode="auto">
            <a:xfrm>
              <a:off x="3948113" y="45227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6" name="Arc 68"/>
            <p:cNvSpPr>
              <a:spLocks/>
            </p:cNvSpPr>
            <p:nvPr/>
          </p:nvSpPr>
          <p:spPr bwMode="auto">
            <a:xfrm>
              <a:off x="4645025" y="3860800"/>
              <a:ext cx="782638" cy="728662"/>
            </a:xfrm>
            <a:custGeom>
              <a:avLst/>
              <a:gdLst>
                <a:gd name="G0" fmla="+- 0 0 0"/>
                <a:gd name="G1" fmla="+- 0 0 0"/>
                <a:gd name="G2" fmla="+- 21600 0 0"/>
                <a:gd name="T0" fmla="*/ 21316 w 21316"/>
                <a:gd name="T1" fmla="*/ 3488 h 19847"/>
                <a:gd name="T2" fmla="*/ 8524 w 21316"/>
                <a:gd name="T3" fmla="*/ 19847 h 19847"/>
                <a:gd name="T4" fmla="*/ 0 w 21316"/>
                <a:gd name="T5" fmla="*/ 0 h 19847"/>
              </a:gdLst>
              <a:ahLst/>
              <a:cxnLst>
                <a:cxn ang="0">
                  <a:pos x="T0" y="T1"/>
                </a:cxn>
                <a:cxn ang="0">
                  <a:pos x="T2" y="T3"/>
                </a:cxn>
                <a:cxn ang="0">
                  <a:pos x="T4" y="T5"/>
                </a:cxn>
              </a:cxnLst>
              <a:rect l="0" t="0" r="r" b="b"/>
              <a:pathLst>
                <a:path w="21316" h="19847" fill="none" extrusionOk="0">
                  <a:moveTo>
                    <a:pt x="21316" y="3488"/>
                  </a:moveTo>
                  <a:cubicBezTo>
                    <a:pt x="20125" y="10767"/>
                    <a:pt x="15301" y="16936"/>
                    <a:pt x="8523" y="19846"/>
                  </a:cubicBezTo>
                </a:path>
                <a:path w="21316" h="19847" stroke="0" extrusionOk="0">
                  <a:moveTo>
                    <a:pt x="21316" y="3488"/>
                  </a:moveTo>
                  <a:cubicBezTo>
                    <a:pt x="20125" y="10767"/>
                    <a:pt x="15301" y="16936"/>
                    <a:pt x="8523" y="19846"/>
                  </a:cubicBezTo>
                  <a:lnTo>
                    <a:pt x="0"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 name="Freeform 69"/>
            <p:cNvSpPr>
              <a:spLocks/>
            </p:cNvSpPr>
            <p:nvPr/>
          </p:nvSpPr>
          <p:spPr bwMode="auto">
            <a:xfrm>
              <a:off x="4818063" y="4557713"/>
              <a:ext cx="150813" cy="79375"/>
            </a:xfrm>
            <a:custGeom>
              <a:avLst/>
              <a:gdLst>
                <a:gd name="T0" fmla="*/ 0 w 95"/>
                <a:gd name="T1" fmla="*/ 50 h 50"/>
                <a:gd name="T2" fmla="*/ 95 w 95"/>
                <a:gd name="T3" fmla="*/ 50 h 50"/>
                <a:gd name="T4" fmla="*/ 84 w 95"/>
                <a:gd name="T5" fmla="*/ 0 h 50"/>
                <a:gd name="T6" fmla="*/ 0 w 95"/>
                <a:gd name="T7" fmla="*/ 50 h 50"/>
              </a:gdLst>
              <a:ahLst/>
              <a:cxnLst>
                <a:cxn ang="0">
                  <a:pos x="T0" y="T1"/>
                </a:cxn>
                <a:cxn ang="0">
                  <a:pos x="T2" y="T3"/>
                </a:cxn>
                <a:cxn ang="0">
                  <a:pos x="T4" y="T5"/>
                </a:cxn>
                <a:cxn ang="0">
                  <a:pos x="T6" y="T7"/>
                </a:cxn>
              </a:cxnLst>
              <a:rect l="0" t="0" r="r" b="b"/>
              <a:pathLst>
                <a:path w="95" h="50">
                  <a:moveTo>
                    <a:pt x="0" y="50"/>
                  </a:moveTo>
                  <a:lnTo>
                    <a:pt x="95" y="50"/>
                  </a:lnTo>
                  <a:lnTo>
                    <a:pt x="84" y="0"/>
                  </a:lnTo>
                  <a:lnTo>
                    <a:pt x="0" y="5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8" name="Rectangle 70"/>
            <p:cNvSpPr>
              <a:spLocks noChangeArrowheads="1"/>
            </p:cNvSpPr>
            <p:nvPr/>
          </p:nvSpPr>
          <p:spPr bwMode="auto">
            <a:xfrm>
              <a:off x="4897438" y="4397375"/>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103" name="群組 1102"/>
          <p:cNvGrpSpPr/>
          <p:nvPr/>
        </p:nvGrpSpPr>
        <p:grpSpPr>
          <a:xfrm>
            <a:off x="4695825" y="3303588"/>
            <a:ext cx="1857376" cy="1423987"/>
            <a:chOff x="4695825" y="3303588"/>
            <a:chExt cx="1857376" cy="1423987"/>
          </a:xfrm>
        </p:grpSpPr>
        <p:sp>
          <p:nvSpPr>
            <p:cNvPr id="1057" name="Rectangle 52"/>
            <p:cNvSpPr>
              <a:spLocks noChangeArrowheads="1"/>
            </p:cNvSpPr>
            <p:nvPr/>
          </p:nvSpPr>
          <p:spPr bwMode="auto">
            <a:xfrm>
              <a:off x="5989638" y="3776663"/>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9" name="Arc 71"/>
            <p:cNvSpPr>
              <a:spLocks/>
            </p:cNvSpPr>
            <p:nvPr/>
          </p:nvSpPr>
          <p:spPr bwMode="auto">
            <a:xfrm>
              <a:off x="4695825" y="3303588"/>
              <a:ext cx="1446213" cy="1423987"/>
            </a:xfrm>
            <a:custGeom>
              <a:avLst/>
              <a:gdLst>
                <a:gd name="G0" fmla="+- 3959 0 0"/>
                <a:gd name="G1" fmla="+- 0 0 0"/>
                <a:gd name="G2" fmla="+- 21600 0 0"/>
                <a:gd name="T0" fmla="*/ 21950 w 21950"/>
                <a:gd name="T1" fmla="*/ 11954 h 21600"/>
                <a:gd name="T2" fmla="*/ 0 w 21950"/>
                <a:gd name="T3" fmla="*/ 21234 h 21600"/>
                <a:gd name="T4" fmla="*/ 3959 w 21950"/>
                <a:gd name="T5" fmla="*/ 0 h 21600"/>
              </a:gdLst>
              <a:ahLst/>
              <a:cxnLst>
                <a:cxn ang="0">
                  <a:pos x="T0" y="T1"/>
                </a:cxn>
                <a:cxn ang="0">
                  <a:pos x="T2" y="T3"/>
                </a:cxn>
                <a:cxn ang="0">
                  <a:pos x="T4" y="T5"/>
                </a:cxn>
              </a:cxnLst>
              <a:rect l="0" t="0" r="r" b="b"/>
              <a:pathLst>
                <a:path w="21950" h="21600" fill="none" extrusionOk="0">
                  <a:moveTo>
                    <a:pt x="21949" y="11953"/>
                  </a:moveTo>
                  <a:cubicBezTo>
                    <a:pt x="17946" y="17978"/>
                    <a:pt x="11192" y="21600"/>
                    <a:pt x="3959" y="21600"/>
                  </a:cubicBezTo>
                  <a:cubicBezTo>
                    <a:pt x="2630" y="21600"/>
                    <a:pt x="1305" y="21477"/>
                    <a:pt x="-1" y="21234"/>
                  </a:cubicBezTo>
                </a:path>
                <a:path w="21950" h="21600" stroke="0" extrusionOk="0">
                  <a:moveTo>
                    <a:pt x="21949" y="11953"/>
                  </a:moveTo>
                  <a:cubicBezTo>
                    <a:pt x="17946" y="17978"/>
                    <a:pt x="11192" y="21600"/>
                    <a:pt x="3959" y="21600"/>
                  </a:cubicBezTo>
                  <a:cubicBezTo>
                    <a:pt x="2630" y="21600"/>
                    <a:pt x="1305" y="21477"/>
                    <a:pt x="-1" y="21234"/>
                  </a:cubicBezTo>
                  <a:lnTo>
                    <a:pt x="3959"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0" name="Freeform 72"/>
            <p:cNvSpPr>
              <a:spLocks/>
            </p:cNvSpPr>
            <p:nvPr/>
          </p:nvSpPr>
          <p:spPr bwMode="auto">
            <a:xfrm>
              <a:off x="6103938" y="3963988"/>
              <a:ext cx="115888" cy="150812"/>
            </a:xfrm>
            <a:custGeom>
              <a:avLst/>
              <a:gdLst>
                <a:gd name="T0" fmla="*/ 73 w 73"/>
                <a:gd name="T1" fmla="*/ 0 h 95"/>
                <a:gd name="T2" fmla="*/ 0 w 73"/>
                <a:gd name="T3" fmla="*/ 67 h 95"/>
                <a:gd name="T4" fmla="*/ 50 w 73"/>
                <a:gd name="T5" fmla="*/ 95 h 95"/>
                <a:gd name="T6" fmla="*/ 73 w 73"/>
                <a:gd name="T7" fmla="*/ 0 h 95"/>
              </a:gdLst>
              <a:ahLst/>
              <a:cxnLst>
                <a:cxn ang="0">
                  <a:pos x="T0" y="T1"/>
                </a:cxn>
                <a:cxn ang="0">
                  <a:pos x="T2" y="T3"/>
                </a:cxn>
                <a:cxn ang="0">
                  <a:pos x="T4" y="T5"/>
                </a:cxn>
                <a:cxn ang="0">
                  <a:pos x="T6" y="T7"/>
                </a:cxn>
              </a:cxnLst>
              <a:rect l="0" t="0" r="r" b="b"/>
              <a:pathLst>
                <a:path w="73" h="95">
                  <a:moveTo>
                    <a:pt x="73" y="0"/>
                  </a:moveTo>
                  <a:lnTo>
                    <a:pt x="0" y="67"/>
                  </a:lnTo>
                  <a:lnTo>
                    <a:pt x="50" y="95"/>
                  </a:lnTo>
                  <a:lnTo>
                    <a:pt x="73"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1" name="Rectangle 73"/>
            <p:cNvSpPr>
              <a:spLocks noChangeArrowheads="1"/>
            </p:cNvSpPr>
            <p:nvPr/>
          </p:nvSpPr>
          <p:spPr bwMode="auto">
            <a:xfrm>
              <a:off x="6219825" y="407035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4" name="群組 1103"/>
          <p:cNvGrpSpPr/>
          <p:nvPr/>
        </p:nvGrpSpPr>
        <p:grpSpPr>
          <a:xfrm>
            <a:off x="2849563" y="1808163"/>
            <a:ext cx="3379788" cy="2870199"/>
            <a:chOff x="2849563" y="1808163"/>
            <a:chExt cx="3379788" cy="2870199"/>
          </a:xfrm>
        </p:grpSpPr>
        <p:sp>
          <p:nvSpPr>
            <p:cNvPr id="1058" name="Rectangle 53"/>
            <p:cNvSpPr>
              <a:spLocks noChangeArrowheads="1"/>
            </p:cNvSpPr>
            <p:nvPr/>
          </p:nvSpPr>
          <p:spPr bwMode="auto">
            <a:xfrm>
              <a:off x="2849563" y="1976438"/>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公司價值</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82" name="Arc 74"/>
            <p:cNvSpPr>
              <a:spLocks/>
            </p:cNvSpPr>
            <p:nvPr/>
          </p:nvSpPr>
          <p:spPr bwMode="auto">
            <a:xfrm>
              <a:off x="3576638" y="2003425"/>
              <a:ext cx="2652713" cy="2674937"/>
            </a:xfrm>
            <a:custGeom>
              <a:avLst/>
              <a:gdLst>
                <a:gd name="G0" fmla="+- 1114 0 0"/>
                <a:gd name="G1" fmla="+- 21600 0 0"/>
                <a:gd name="G2" fmla="+- 21600 0 0"/>
                <a:gd name="T0" fmla="*/ 0 w 21424"/>
                <a:gd name="T1" fmla="*/ 29 h 21600"/>
                <a:gd name="T2" fmla="*/ 21424 w 21424"/>
                <a:gd name="T3" fmla="*/ 14248 h 21600"/>
                <a:gd name="T4" fmla="*/ 1114 w 21424"/>
                <a:gd name="T5" fmla="*/ 21600 h 21600"/>
              </a:gdLst>
              <a:ahLst/>
              <a:cxnLst>
                <a:cxn ang="0">
                  <a:pos x="T0" y="T1"/>
                </a:cxn>
                <a:cxn ang="0">
                  <a:pos x="T2" y="T3"/>
                </a:cxn>
                <a:cxn ang="0">
                  <a:pos x="T4" y="T5"/>
                </a:cxn>
              </a:cxnLst>
              <a:rect l="0" t="0" r="r" b="b"/>
              <a:pathLst>
                <a:path w="21424" h="21600" fill="none" extrusionOk="0">
                  <a:moveTo>
                    <a:pt x="-1" y="28"/>
                  </a:moveTo>
                  <a:cubicBezTo>
                    <a:pt x="371" y="9"/>
                    <a:pt x="742" y="0"/>
                    <a:pt x="1114" y="0"/>
                  </a:cubicBezTo>
                  <a:cubicBezTo>
                    <a:pt x="10208" y="0"/>
                    <a:pt x="18328" y="5696"/>
                    <a:pt x="21424" y="14247"/>
                  </a:cubicBezTo>
                </a:path>
                <a:path w="21424" h="21600" stroke="0" extrusionOk="0">
                  <a:moveTo>
                    <a:pt x="-1" y="28"/>
                  </a:moveTo>
                  <a:cubicBezTo>
                    <a:pt x="371" y="9"/>
                    <a:pt x="742" y="0"/>
                    <a:pt x="1114" y="0"/>
                  </a:cubicBezTo>
                  <a:cubicBezTo>
                    <a:pt x="10208" y="0"/>
                    <a:pt x="18328" y="5696"/>
                    <a:pt x="21424" y="14247"/>
                  </a:cubicBezTo>
                  <a:lnTo>
                    <a:pt x="1114"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3" name="Freeform 75"/>
            <p:cNvSpPr>
              <a:spLocks/>
            </p:cNvSpPr>
            <p:nvPr/>
          </p:nvSpPr>
          <p:spPr bwMode="auto">
            <a:xfrm>
              <a:off x="3433763" y="1958975"/>
              <a:ext cx="150813" cy="88900"/>
            </a:xfrm>
            <a:custGeom>
              <a:avLst/>
              <a:gdLst>
                <a:gd name="T0" fmla="*/ 0 w 95"/>
                <a:gd name="T1" fmla="*/ 39 h 56"/>
                <a:gd name="T2" fmla="*/ 95 w 95"/>
                <a:gd name="T3" fmla="*/ 56 h 56"/>
                <a:gd name="T4" fmla="*/ 90 w 95"/>
                <a:gd name="T5" fmla="*/ 0 h 56"/>
                <a:gd name="T6" fmla="*/ 0 w 95"/>
                <a:gd name="T7" fmla="*/ 39 h 56"/>
              </a:gdLst>
              <a:ahLst/>
              <a:cxnLst>
                <a:cxn ang="0">
                  <a:pos x="T0" y="T1"/>
                </a:cxn>
                <a:cxn ang="0">
                  <a:pos x="T2" y="T3"/>
                </a:cxn>
                <a:cxn ang="0">
                  <a:pos x="T4" y="T5"/>
                </a:cxn>
                <a:cxn ang="0">
                  <a:pos x="T6" y="T7"/>
                </a:cxn>
              </a:cxnLst>
              <a:rect l="0" t="0" r="r" b="b"/>
              <a:pathLst>
                <a:path w="95" h="56">
                  <a:moveTo>
                    <a:pt x="0" y="39"/>
                  </a:moveTo>
                  <a:lnTo>
                    <a:pt x="95" y="56"/>
                  </a:lnTo>
                  <a:lnTo>
                    <a:pt x="90" y="0"/>
                  </a:lnTo>
                  <a:lnTo>
                    <a:pt x="0" y="39"/>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4" name="Rectangle 76"/>
            <p:cNvSpPr>
              <a:spLocks noChangeArrowheads="1"/>
            </p:cNvSpPr>
            <p:nvPr/>
          </p:nvSpPr>
          <p:spPr bwMode="auto">
            <a:xfrm>
              <a:off x="3532188" y="18081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1" name="Picture 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652838"/>
            <a:ext cx="282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2" name="Picture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346710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00" name="群組 1099"/>
          <p:cNvGrpSpPr/>
          <p:nvPr/>
        </p:nvGrpSpPr>
        <p:grpSpPr>
          <a:xfrm>
            <a:off x="612775" y="2957513"/>
            <a:ext cx="3651251" cy="2266950"/>
            <a:chOff x="612775" y="2957513"/>
            <a:chExt cx="3651251" cy="2266950"/>
          </a:xfrm>
        </p:grpSpPr>
        <p:sp>
          <p:nvSpPr>
            <p:cNvPr id="1085" name="Arc 79"/>
            <p:cNvSpPr>
              <a:spLocks/>
            </p:cNvSpPr>
            <p:nvPr/>
          </p:nvSpPr>
          <p:spPr bwMode="auto">
            <a:xfrm>
              <a:off x="760413" y="2957513"/>
              <a:ext cx="3503613" cy="2266950"/>
            </a:xfrm>
            <a:custGeom>
              <a:avLst/>
              <a:gdLst>
                <a:gd name="G0" fmla="+- 19608 0 0"/>
                <a:gd name="G1" fmla="+- 0 0 0"/>
                <a:gd name="G2" fmla="+- 21600 0 0"/>
                <a:gd name="T0" fmla="*/ 33387 w 33387"/>
                <a:gd name="T1" fmla="*/ 16634 h 21600"/>
                <a:gd name="T2" fmla="*/ 0 w 33387"/>
                <a:gd name="T3" fmla="*/ 9060 h 21600"/>
                <a:gd name="T4" fmla="*/ 19608 w 33387"/>
                <a:gd name="T5" fmla="*/ 0 h 21600"/>
              </a:gdLst>
              <a:ahLst/>
              <a:cxnLst>
                <a:cxn ang="0">
                  <a:pos x="T0" y="T1"/>
                </a:cxn>
                <a:cxn ang="0">
                  <a:pos x="T2" y="T3"/>
                </a:cxn>
                <a:cxn ang="0">
                  <a:pos x="T4" y="T5"/>
                </a:cxn>
              </a:cxnLst>
              <a:rect l="0" t="0" r="r" b="b"/>
              <a:pathLst>
                <a:path w="33387" h="21600" fill="none" extrusionOk="0">
                  <a:moveTo>
                    <a:pt x="33387" y="16634"/>
                  </a:moveTo>
                  <a:cubicBezTo>
                    <a:pt x="29512" y="19843"/>
                    <a:pt x="24639" y="21600"/>
                    <a:pt x="19608" y="21600"/>
                  </a:cubicBezTo>
                  <a:cubicBezTo>
                    <a:pt x="11186" y="21600"/>
                    <a:pt x="3532" y="16705"/>
                    <a:pt x="-1" y="9060"/>
                  </a:cubicBezTo>
                </a:path>
                <a:path w="33387" h="21600" stroke="0" extrusionOk="0">
                  <a:moveTo>
                    <a:pt x="33387" y="16634"/>
                  </a:moveTo>
                  <a:cubicBezTo>
                    <a:pt x="29512" y="19843"/>
                    <a:pt x="24639" y="21600"/>
                    <a:pt x="19608" y="21600"/>
                  </a:cubicBezTo>
                  <a:cubicBezTo>
                    <a:pt x="11186" y="21600"/>
                    <a:pt x="3532" y="16705"/>
                    <a:pt x="-1" y="9060"/>
                  </a:cubicBezTo>
                  <a:lnTo>
                    <a:pt x="19608"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6" name="Freeform 80"/>
            <p:cNvSpPr>
              <a:spLocks/>
            </p:cNvSpPr>
            <p:nvPr/>
          </p:nvSpPr>
          <p:spPr bwMode="auto">
            <a:xfrm>
              <a:off x="711200" y="3776663"/>
              <a:ext cx="88900" cy="150812"/>
            </a:xfrm>
            <a:custGeom>
              <a:avLst/>
              <a:gdLst>
                <a:gd name="T0" fmla="*/ 0 w 56"/>
                <a:gd name="T1" fmla="*/ 0 h 95"/>
                <a:gd name="T2" fmla="*/ 6 w 56"/>
                <a:gd name="T3" fmla="*/ 95 h 95"/>
                <a:gd name="T4" fmla="*/ 56 w 56"/>
                <a:gd name="T5" fmla="*/ 79 h 95"/>
                <a:gd name="T6" fmla="*/ 0 w 56"/>
                <a:gd name="T7" fmla="*/ 0 h 95"/>
              </a:gdLst>
              <a:ahLst/>
              <a:cxnLst>
                <a:cxn ang="0">
                  <a:pos x="T0" y="T1"/>
                </a:cxn>
                <a:cxn ang="0">
                  <a:pos x="T2" y="T3"/>
                </a:cxn>
                <a:cxn ang="0">
                  <a:pos x="T4" y="T5"/>
                </a:cxn>
                <a:cxn ang="0">
                  <a:pos x="T6" y="T7"/>
                </a:cxn>
              </a:cxnLst>
              <a:rect l="0" t="0" r="r" b="b"/>
              <a:pathLst>
                <a:path w="56" h="95">
                  <a:moveTo>
                    <a:pt x="0" y="0"/>
                  </a:moveTo>
                  <a:lnTo>
                    <a:pt x="6" y="95"/>
                  </a:lnTo>
                  <a:lnTo>
                    <a:pt x="56" y="79"/>
                  </a:lnTo>
                  <a:lnTo>
                    <a:pt x="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7" name="Rectangle 81"/>
            <p:cNvSpPr>
              <a:spLocks noChangeArrowheads="1"/>
            </p:cNvSpPr>
            <p:nvPr/>
          </p:nvSpPr>
          <p:spPr bwMode="auto">
            <a:xfrm>
              <a:off x="612775" y="3865563"/>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5" name="群組 1104"/>
          <p:cNvGrpSpPr/>
          <p:nvPr/>
        </p:nvGrpSpPr>
        <p:grpSpPr>
          <a:xfrm>
            <a:off x="577850" y="2003425"/>
            <a:ext cx="2252663" cy="2000250"/>
            <a:chOff x="577850" y="2003425"/>
            <a:chExt cx="2252663" cy="2000250"/>
          </a:xfrm>
        </p:grpSpPr>
        <p:sp>
          <p:nvSpPr>
            <p:cNvPr id="1088" name="Arc 82"/>
            <p:cNvSpPr>
              <a:spLocks/>
            </p:cNvSpPr>
            <p:nvPr/>
          </p:nvSpPr>
          <p:spPr bwMode="auto">
            <a:xfrm>
              <a:off x="723900" y="2003425"/>
              <a:ext cx="2106613" cy="2000250"/>
            </a:xfrm>
            <a:custGeom>
              <a:avLst/>
              <a:gdLst>
                <a:gd name="G0" fmla="+- 20697 0 0"/>
                <a:gd name="G1" fmla="+- 21600 0 0"/>
                <a:gd name="G2" fmla="+- 21600 0 0"/>
                <a:gd name="T0" fmla="*/ 0 w 22753"/>
                <a:gd name="T1" fmla="*/ 15420 h 21600"/>
                <a:gd name="T2" fmla="*/ 22753 w 22753"/>
                <a:gd name="T3" fmla="*/ 98 h 21600"/>
                <a:gd name="T4" fmla="*/ 20697 w 22753"/>
                <a:gd name="T5" fmla="*/ 21600 h 21600"/>
              </a:gdLst>
              <a:ahLst/>
              <a:cxnLst>
                <a:cxn ang="0">
                  <a:pos x="T0" y="T1"/>
                </a:cxn>
                <a:cxn ang="0">
                  <a:pos x="T2" y="T3"/>
                </a:cxn>
                <a:cxn ang="0">
                  <a:pos x="T4" y="T5"/>
                </a:cxn>
              </a:cxnLst>
              <a:rect l="0" t="0" r="r" b="b"/>
              <a:pathLst>
                <a:path w="22753" h="21600" fill="none" extrusionOk="0">
                  <a:moveTo>
                    <a:pt x="-1" y="15419"/>
                  </a:moveTo>
                  <a:cubicBezTo>
                    <a:pt x="2732" y="6270"/>
                    <a:pt x="11147" y="0"/>
                    <a:pt x="20697" y="0"/>
                  </a:cubicBezTo>
                  <a:cubicBezTo>
                    <a:pt x="21383" y="0"/>
                    <a:pt x="22069" y="32"/>
                    <a:pt x="22752" y="98"/>
                  </a:cubicBezTo>
                </a:path>
                <a:path w="22753" h="21600" stroke="0" extrusionOk="0">
                  <a:moveTo>
                    <a:pt x="-1" y="15419"/>
                  </a:moveTo>
                  <a:cubicBezTo>
                    <a:pt x="2732" y="6270"/>
                    <a:pt x="11147" y="0"/>
                    <a:pt x="20697" y="0"/>
                  </a:cubicBezTo>
                  <a:cubicBezTo>
                    <a:pt x="21383" y="0"/>
                    <a:pt x="22069" y="32"/>
                    <a:pt x="22752" y="98"/>
                  </a:cubicBezTo>
                  <a:lnTo>
                    <a:pt x="20697"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9" name="Freeform 83"/>
            <p:cNvSpPr>
              <a:spLocks/>
            </p:cNvSpPr>
            <p:nvPr/>
          </p:nvSpPr>
          <p:spPr bwMode="auto">
            <a:xfrm>
              <a:off x="676275" y="3422650"/>
              <a:ext cx="87313" cy="158750"/>
            </a:xfrm>
            <a:custGeom>
              <a:avLst/>
              <a:gdLst>
                <a:gd name="T0" fmla="*/ 11 w 55"/>
                <a:gd name="T1" fmla="*/ 100 h 100"/>
                <a:gd name="T2" fmla="*/ 55 w 55"/>
                <a:gd name="T3" fmla="*/ 11 h 100"/>
                <a:gd name="T4" fmla="*/ 0 w 55"/>
                <a:gd name="T5" fmla="*/ 0 h 100"/>
                <a:gd name="T6" fmla="*/ 11 w 55"/>
                <a:gd name="T7" fmla="*/ 100 h 100"/>
              </a:gdLst>
              <a:ahLst/>
              <a:cxnLst>
                <a:cxn ang="0">
                  <a:pos x="T0" y="T1"/>
                </a:cxn>
                <a:cxn ang="0">
                  <a:pos x="T2" y="T3"/>
                </a:cxn>
                <a:cxn ang="0">
                  <a:pos x="T4" y="T5"/>
                </a:cxn>
                <a:cxn ang="0">
                  <a:pos x="T6" y="T7"/>
                </a:cxn>
              </a:cxnLst>
              <a:rect l="0" t="0" r="r" b="b"/>
              <a:pathLst>
                <a:path w="55" h="100">
                  <a:moveTo>
                    <a:pt x="11" y="100"/>
                  </a:moveTo>
                  <a:lnTo>
                    <a:pt x="55" y="11"/>
                  </a:lnTo>
                  <a:lnTo>
                    <a:pt x="0" y="0"/>
                  </a:lnTo>
                  <a:lnTo>
                    <a:pt x="1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90" name="Rectangle 84"/>
            <p:cNvSpPr>
              <a:spLocks noChangeArrowheads="1"/>
            </p:cNvSpPr>
            <p:nvPr/>
          </p:nvSpPr>
          <p:spPr bwMode="auto">
            <a:xfrm>
              <a:off x="577850" y="3333750"/>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9"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250825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4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02"/>
                                        </p:tgtEl>
                                        <p:attrNameLst>
                                          <p:attrName>style.visibility</p:attrName>
                                        </p:attrNameLst>
                                      </p:cBhvr>
                                      <p:to>
                                        <p:strVal val="visible"/>
                                      </p:to>
                                    </p:set>
                                    <p:animEffect transition="in" filter="fade">
                                      <p:cBhvr>
                                        <p:cTn id="15" dur="1000"/>
                                        <p:tgtEl>
                                          <p:spTgt spid="1102"/>
                                        </p:tgtEl>
                                      </p:cBhvr>
                                    </p:animEffect>
                                    <p:anim calcmode="lin" valueType="num">
                                      <p:cBhvr>
                                        <p:cTn id="16" dur="1000" fill="hold"/>
                                        <p:tgtEl>
                                          <p:spTgt spid="1102"/>
                                        </p:tgtEl>
                                        <p:attrNameLst>
                                          <p:attrName>ppt_x</p:attrName>
                                        </p:attrNameLst>
                                      </p:cBhvr>
                                      <p:tavLst>
                                        <p:tav tm="0">
                                          <p:val>
                                            <p:strVal val="#ppt_x"/>
                                          </p:val>
                                        </p:tav>
                                        <p:tav tm="100000">
                                          <p:val>
                                            <p:strVal val="#ppt_x"/>
                                          </p:val>
                                        </p:tav>
                                      </p:tavLst>
                                    </p:anim>
                                    <p:anim calcmode="lin" valueType="num">
                                      <p:cBhvr>
                                        <p:cTn id="17" dur="1000" fill="hold"/>
                                        <p:tgtEl>
                                          <p:spTgt spid="110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9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9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9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0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01"/>
                                        </p:tgtEl>
                                        <p:attrNameLst>
                                          <p:attrName>style.visibility</p:attrName>
                                        </p:attrNameLst>
                                      </p:cBhvr>
                                      <p:to>
                                        <p:strVal val="visible"/>
                                      </p:to>
                                    </p:set>
                                    <p:animEffect transition="in" filter="fade">
                                      <p:cBhvr>
                                        <p:cTn id="38" dur="1000"/>
                                        <p:tgtEl>
                                          <p:spTgt spid="1101"/>
                                        </p:tgtEl>
                                      </p:cBhvr>
                                    </p:animEffect>
                                    <p:anim calcmode="lin" valueType="num">
                                      <p:cBhvr>
                                        <p:cTn id="39" dur="1000" fill="hold"/>
                                        <p:tgtEl>
                                          <p:spTgt spid="1101"/>
                                        </p:tgtEl>
                                        <p:attrNameLst>
                                          <p:attrName>ppt_x</p:attrName>
                                        </p:attrNameLst>
                                      </p:cBhvr>
                                      <p:tavLst>
                                        <p:tav tm="0">
                                          <p:val>
                                            <p:strVal val="#ppt_x"/>
                                          </p:val>
                                        </p:tav>
                                        <p:tav tm="100000">
                                          <p:val>
                                            <p:strVal val="#ppt_x"/>
                                          </p:val>
                                        </p:tav>
                                      </p:tavLst>
                                    </p:anim>
                                    <p:anim calcmode="lin" valueType="num">
                                      <p:cBhvr>
                                        <p:cTn id="40" dur="1000" fill="hold"/>
                                        <p:tgtEl>
                                          <p:spTgt spid="110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0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0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109"/>
                                        </p:tgtEl>
                                        <p:attrNameLst>
                                          <p:attrName>style.visibility</p:attrName>
                                        </p:attrNameLst>
                                      </p:cBhvr>
                                      <p:to>
                                        <p:strVal val="visible"/>
                                      </p:to>
                                    </p:set>
                                    <p:animEffect transition="in" filter="fade">
                                      <p:cBhvr>
                                        <p:cTn id="57" dur="1000"/>
                                        <p:tgtEl>
                                          <p:spTgt spid="1109"/>
                                        </p:tgtEl>
                                      </p:cBhvr>
                                    </p:animEffect>
                                    <p:anim calcmode="lin" valueType="num">
                                      <p:cBhvr>
                                        <p:cTn id="58" dur="1000" fill="hold"/>
                                        <p:tgtEl>
                                          <p:spTgt spid="1109"/>
                                        </p:tgtEl>
                                        <p:attrNameLst>
                                          <p:attrName>ppt_x</p:attrName>
                                        </p:attrNameLst>
                                      </p:cBhvr>
                                      <p:tavLst>
                                        <p:tav tm="0">
                                          <p:val>
                                            <p:strVal val="#ppt_x"/>
                                          </p:val>
                                        </p:tav>
                                        <p:tav tm="100000">
                                          <p:val>
                                            <p:strVal val="#ppt_x"/>
                                          </p:val>
                                        </p:tav>
                                      </p:tavLst>
                                    </p:anim>
                                    <p:anim calcmode="lin" valueType="num">
                                      <p:cBhvr>
                                        <p:cTn id="59" dur="1000" fill="hold"/>
                                        <p:tgtEl>
                                          <p:spTgt spid="1109"/>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CN" altLang="zh-TW" dirty="0">
                <a:effectLst/>
              </a:rPr>
              <a:t>心智模式的測量</a:t>
            </a:r>
            <a:endParaRPr lang="zh-TW" altLang="en-US" dirty="0"/>
          </a:p>
        </p:txBody>
      </p:sp>
      <p:sp>
        <p:nvSpPr>
          <p:cNvPr id="4" name="內容版面配置區 3"/>
          <p:cNvSpPr>
            <a:spLocks noGrp="1"/>
          </p:cNvSpPr>
          <p:nvPr>
            <p:ph idx="1"/>
          </p:nvPr>
        </p:nvSpPr>
        <p:spPr/>
        <p:txBody>
          <a:bodyPr/>
          <a:lstStyle/>
          <a:p>
            <a:r>
              <a:rPr lang="zh-CN" altLang="zh-TW" sz="2400" dirty="0"/>
              <a:t>心智</a:t>
            </a:r>
            <a:r>
              <a:rPr lang="zh-CN" altLang="zh-TW" sz="2400" dirty="0" smtClean="0"/>
              <a:t>模式可視為</a:t>
            </a:r>
            <a:r>
              <a:rPr lang="zh-CN" altLang="zh-TW" sz="2400" dirty="0"/>
              <a:t>如同建築物的結構體，必然有著</a:t>
            </a:r>
            <a:r>
              <a:rPr lang="zh-CN" altLang="zh-TW" sz="2400" dirty="0" smtClean="0"/>
              <a:t>所謂</a:t>
            </a:r>
            <a:r>
              <a:rPr lang="zh-CN" altLang="zh-TW" sz="2400" dirty="0"/>
              <a:t>的</a:t>
            </a:r>
            <a:r>
              <a:rPr lang="zh-CN" altLang="zh-TW" sz="2400" dirty="0">
                <a:solidFill>
                  <a:srgbClr val="FF0000"/>
                </a:solidFill>
              </a:rPr>
              <a:t>「核心結構」</a:t>
            </a:r>
            <a:r>
              <a:rPr lang="zh-CN" altLang="zh-TW" sz="2400" dirty="0"/>
              <a:t>來支撐其他擴建或</a:t>
            </a:r>
            <a:r>
              <a:rPr lang="zh-CN" altLang="zh-TW" sz="2400" dirty="0" smtClean="0"/>
              <a:t>整修</a:t>
            </a:r>
            <a:r>
              <a:rPr lang="zh-CN" altLang="zh-TW" sz="2400" dirty="0"/>
              <a:t>的結構體。這個「核心結構」</a:t>
            </a:r>
            <a:r>
              <a:rPr lang="zh-CN" altLang="zh-TW" sz="2400" dirty="0" smtClean="0"/>
              <a:t>基本上又</a:t>
            </a:r>
            <a:r>
              <a:rPr lang="zh-CN" altLang="zh-TW" sz="2400" dirty="0"/>
              <a:t>是固定不變的（或很難改變，如要</a:t>
            </a:r>
            <a:r>
              <a:rPr lang="zh-CN" altLang="zh-TW" sz="2400" dirty="0" smtClean="0"/>
              <a:t>改變</a:t>
            </a:r>
            <a:r>
              <a:rPr lang="zh-CN" altLang="zh-TW" sz="2400" dirty="0"/>
              <a:t>，可能原先的建築物就需要經過</a:t>
            </a:r>
            <a:r>
              <a:rPr lang="zh-CN" altLang="zh-TW" sz="2400" dirty="0" smtClean="0"/>
              <a:t>一個</a:t>
            </a:r>
            <a:r>
              <a:rPr lang="zh-CN" altLang="zh-TW" sz="2400" dirty="0"/>
              <a:t>破壞重建的過程）</a:t>
            </a:r>
            <a:r>
              <a:rPr lang="en-US" altLang="zh-TW" sz="2400" dirty="0"/>
              <a:t> </a:t>
            </a:r>
            <a:r>
              <a:rPr lang="zh-CN" altLang="zh-TW" sz="2400" dirty="0"/>
              <a:t>然而這個「核心結構</a:t>
            </a:r>
            <a:r>
              <a:rPr lang="zh-CN" altLang="zh-TW" sz="2400" dirty="0" smtClean="0"/>
              <a:t>」是</a:t>
            </a:r>
            <a:r>
              <a:rPr lang="zh-CN" altLang="zh-TW" sz="2400" dirty="0"/>
              <a:t>無法從「外貌</a:t>
            </a:r>
            <a:r>
              <a:rPr lang="zh-CN" altLang="zh-TW" sz="2400" dirty="0" smtClean="0"/>
              <a:t>」</a:t>
            </a:r>
            <a:r>
              <a:rPr lang="zh-TW" altLang="en-US" sz="2400" dirty="0" smtClean="0"/>
              <a:t>直接</a:t>
            </a:r>
            <a:r>
              <a:rPr lang="zh-CN" altLang="zh-TW" sz="2400" dirty="0" smtClean="0"/>
              <a:t>看出</a:t>
            </a:r>
            <a:r>
              <a:rPr lang="zh-CN" altLang="zh-TW" sz="2400" dirty="0"/>
              <a:t>來的（畢竟整</a:t>
            </a:r>
            <a:r>
              <a:rPr lang="zh-CN" altLang="zh-TW" sz="2400" dirty="0" smtClean="0"/>
              <a:t>棟建築物</a:t>
            </a:r>
            <a:r>
              <a:rPr lang="zh-CN" altLang="zh-TW" sz="2400" dirty="0"/>
              <a:t>在時間與經驗的回饋下已與</a:t>
            </a:r>
            <a:r>
              <a:rPr lang="zh-CN" altLang="zh-TW" sz="2400" dirty="0" smtClean="0"/>
              <a:t>原貌有</a:t>
            </a:r>
            <a:r>
              <a:rPr lang="zh-CN" altLang="zh-TW" sz="2400" dirty="0"/>
              <a:t>著很大的不同），但</a:t>
            </a:r>
            <a:r>
              <a:rPr lang="zh-CN" altLang="zh-TW" sz="2400" dirty="0">
                <a:solidFill>
                  <a:srgbClr val="FF0000"/>
                </a:solidFill>
              </a:rPr>
              <a:t>外貌（如語言）</a:t>
            </a:r>
            <a:r>
              <a:rPr lang="zh-CN" altLang="zh-TW" sz="2400" dirty="0" smtClean="0"/>
              <a:t>應該</a:t>
            </a:r>
            <a:r>
              <a:rPr lang="zh-CN" altLang="zh-TW" sz="2400" dirty="0"/>
              <a:t>帶有核心結構的特質（畢竟外加的</a:t>
            </a:r>
            <a:r>
              <a:rPr lang="zh-CN" altLang="zh-TW" sz="2400" dirty="0" smtClean="0"/>
              <a:t>結構</a:t>
            </a:r>
            <a:r>
              <a:rPr lang="zh-CN" altLang="zh-TW" sz="2400" dirty="0"/>
              <a:t>體是依附在核心結構體之上的；</a:t>
            </a:r>
            <a:r>
              <a:rPr lang="zh-CN" altLang="zh-TW" sz="2400" dirty="0" smtClean="0"/>
              <a:t>雖然「</a:t>
            </a:r>
            <a:r>
              <a:rPr lang="zh-CN" altLang="zh-TW" sz="2400" dirty="0"/>
              <a:t>核心結構」無法或很難觀察，但</a:t>
            </a:r>
            <a:r>
              <a:rPr lang="zh-CN" altLang="zh-TW" sz="2400" dirty="0" smtClean="0"/>
              <a:t>應該可</a:t>
            </a:r>
            <a:r>
              <a:rPr lang="zh-CN" altLang="zh-TW" sz="2400" dirty="0"/>
              <a:t>藉由外貌來對「核心結構」加以</a:t>
            </a:r>
            <a:r>
              <a:rPr lang="zh-CN" altLang="zh-TW" sz="2400" dirty="0" smtClean="0"/>
              <a:t>推論</a:t>
            </a:r>
            <a:r>
              <a:rPr lang="en-US" altLang="zh-TW" sz="2400" dirty="0" smtClean="0"/>
              <a:t>(</a:t>
            </a:r>
            <a:r>
              <a:rPr lang="zh-TW" altLang="en-US" sz="2400" dirty="0" smtClean="0">
                <a:latin typeface="Times New Roman" pitchFamily="18" charset="0"/>
                <a:ea typeface="標楷體" pitchFamily="65" charset="-120"/>
              </a:rPr>
              <a:t>艾</a:t>
            </a:r>
            <a:r>
              <a:rPr lang="zh-TW" altLang="en-US" sz="2400" dirty="0">
                <a:latin typeface="Times New Roman" pitchFamily="18" charset="0"/>
                <a:ea typeface="標楷體" pitchFamily="65" charset="-120"/>
              </a:rPr>
              <a:t>昌瑞</a:t>
            </a:r>
            <a:r>
              <a:rPr lang="en-US" altLang="zh-TW" sz="2400" dirty="0">
                <a:latin typeface="Times New Roman" pitchFamily="18" charset="0"/>
                <a:ea typeface="標楷體" pitchFamily="65" charset="-120"/>
              </a:rPr>
              <a:t>, </a:t>
            </a:r>
            <a:r>
              <a:rPr lang="en-US" altLang="zh-TW" sz="2400" dirty="0" smtClean="0">
                <a:latin typeface="Times New Roman" pitchFamily="18" charset="0"/>
                <a:ea typeface="標楷體" pitchFamily="65" charset="-120"/>
              </a:rPr>
              <a:t>2002) </a:t>
            </a:r>
            <a:r>
              <a:rPr lang="zh-CN" altLang="zh-TW" sz="2400" dirty="0" smtClean="0"/>
              <a:t>。</a:t>
            </a:r>
            <a:endParaRPr lang="en-US" altLang="zh-CN" sz="2400" dirty="0" smtClean="0"/>
          </a:p>
          <a:p>
            <a:r>
              <a:rPr lang="en-US" altLang="zh-TW" sz="2400" dirty="0"/>
              <a:t>Luria</a:t>
            </a:r>
            <a:r>
              <a:rPr lang="zh-CN" altLang="zh-TW" sz="2400" dirty="0"/>
              <a:t>（</a:t>
            </a:r>
            <a:r>
              <a:rPr lang="en-US" altLang="zh-TW" sz="2400" dirty="0"/>
              <a:t>1981</a:t>
            </a:r>
            <a:r>
              <a:rPr lang="zh-CN" altLang="zh-TW" sz="2400" dirty="0" smtClean="0"/>
              <a:t>）認為</a:t>
            </a:r>
            <a:r>
              <a:rPr lang="zh-CN" altLang="zh-TW" sz="2400" dirty="0">
                <a:solidFill>
                  <a:srgbClr val="FF0000"/>
                </a:solidFill>
              </a:rPr>
              <a:t>心智模式和語言</a:t>
            </a:r>
            <a:r>
              <a:rPr lang="zh-CN" altLang="zh-TW" sz="2400" dirty="0"/>
              <a:t>之間的關係是很</a:t>
            </a:r>
            <a:r>
              <a:rPr lang="zh-CN" altLang="zh-TW" sz="2400" dirty="0" smtClean="0"/>
              <a:t>密切的</a:t>
            </a:r>
            <a:r>
              <a:rPr lang="zh-CN" altLang="zh-TW" sz="2400" dirty="0"/>
              <a:t>；心智模式一方面透過語言來呈現</a:t>
            </a:r>
            <a:r>
              <a:rPr lang="zh-CN" altLang="zh-TW" sz="2400" dirty="0" smtClean="0"/>
              <a:t>，另一方面</a:t>
            </a:r>
            <a:r>
              <a:rPr lang="zh-CN" altLang="zh-TW" sz="2400" dirty="0"/>
              <a:t>也透過語言來發展。</a:t>
            </a:r>
            <a:endParaRPr lang="zh-TW" altLang="zh-TW" sz="2400" dirty="0"/>
          </a:p>
          <a:p>
            <a:endParaRPr lang="zh-TW" altLang="zh-TW" sz="2400" dirty="0"/>
          </a:p>
          <a:p>
            <a:endParaRPr lang="zh-TW" altLang="en-US" sz="2400"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a:t>
            </a:fld>
            <a:endParaRPr lang="en-US" altLang="zh-TW"/>
          </a:p>
        </p:txBody>
      </p:sp>
    </p:spTree>
    <p:extLst>
      <p:ext uri="{BB962C8B-B14F-4D97-AF65-F5344CB8AC3E}">
        <p14:creationId xmlns:p14="http://schemas.microsoft.com/office/powerpoint/2010/main" val="41713792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高層心智模式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50</a:t>
            </a:fld>
            <a:endParaRPr lang="en-US" altLang="zh-TW"/>
          </a:p>
        </p:txBody>
      </p:sp>
      <p:grpSp>
        <p:nvGrpSpPr>
          <p:cNvPr id="8" name="群組 7"/>
          <p:cNvGrpSpPr/>
          <p:nvPr/>
        </p:nvGrpSpPr>
        <p:grpSpPr>
          <a:xfrm>
            <a:off x="6801364" y="1696740"/>
            <a:ext cx="1952667" cy="3477582"/>
            <a:chOff x="817121" y="1093817"/>
            <a:chExt cx="2015000" cy="4063369"/>
          </a:xfrm>
        </p:grpSpPr>
        <p:sp>
          <p:nvSpPr>
            <p:cNvPr id="9" name="文字方塊 8"/>
            <p:cNvSpPr txBox="1"/>
            <p:nvPr/>
          </p:nvSpPr>
          <p:spPr>
            <a:xfrm>
              <a:off x="827584" y="1330166"/>
              <a:ext cx="1569660" cy="369332"/>
            </a:xfrm>
            <a:prstGeom prst="rect">
              <a:avLst/>
            </a:prstGeom>
            <a:noFill/>
          </p:spPr>
          <p:txBody>
            <a:bodyPr wrap="none" rtlCol="0">
              <a:spAutoFit/>
            </a:bodyPr>
            <a:lstStyle/>
            <a:p>
              <a:r>
                <a:rPr lang="zh-TW" altLang="en-US" dirty="0" smtClean="0"/>
                <a:t>公司利益優先</a:t>
              </a:r>
              <a:endParaRPr lang="zh-TW" altLang="en-US" dirty="0"/>
            </a:p>
          </p:txBody>
        </p:sp>
        <p:sp>
          <p:nvSpPr>
            <p:cNvPr id="10" name="文字方塊 9"/>
            <p:cNvSpPr txBox="1"/>
            <p:nvPr/>
          </p:nvSpPr>
          <p:spPr>
            <a:xfrm>
              <a:off x="827584" y="1955366"/>
              <a:ext cx="1569660" cy="369332"/>
            </a:xfrm>
            <a:prstGeom prst="rect">
              <a:avLst/>
            </a:prstGeom>
            <a:noFill/>
          </p:spPr>
          <p:txBody>
            <a:bodyPr wrap="none" rtlCol="0">
              <a:spAutoFit/>
            </a:bodyPr>
            <a:lstStyle/>
            <a:p>
              <a:r>
                <a:rPr lang="zh-TW" altLang="en-US" dirty="0" smtClean="0"/>
                <a:t>犧牲環境利益</a:t>
              </a:r>
              <a:endParaRPr lang="zh-TW" altLang="en-US" dirty="0"/>
            </a:p>
          </p:txBody>
        </p:sp>
        <p:cxnSp>
          <p:nvCxnSpPr>
            <p:cNvPr id="11" name="直線單箭頭接點 10"/>
            <p:cNvCxnSpPr/>
            <p:nvPr/>
          </p:nvCxnSpPr>
          <p:spPr>
            <a:xfrm flipV="1">
              <a:off x="2447764" y="109381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2" name="直線單箭頭接點 11"/>
            <p:cNvCxnSpPr/>
            <p:nvPr/>
          </p:nvCxnSpPr>
          <p:spPr>
            <a:xfrm flipV="1">
              <a:off x="2453374" y="1679604"/>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3" name="文字方塊 12"/>
            <p:cNvSpPr txBox="1"/>
            <p:nvPr/>
          </p:nvSpPr>
          <p:spPr>
            <a:xfrm>
              <a:off x="817121" y="2554302"/>
              <a:ext cx="1569660" cy="369332"/>
            </a:xfrm>
            <a:prstGeom prst="rect">
              <a:avLst/>
            </a:prstGeom>
            <a:noFill/>
          </p:spPr>
          <p:txBody>
            <a:bodyPr wrap="none" rtlCol="0">
              <a:spAutoFit/>
            </a:bodyPr>
            <a:lstStyle/>
            <a:p>
              <a:r>
                <a:rPr lang="zh-TW" altLang="en-US" dirty="0" smtClean="0"/>
                <a:t>高階主管權威</a:t>
              </a:r>
              <a:endParaRPr lang="zh-TW" altLang="en-US" dirty="0"/>
            </a:p>
          </p:txBody>
        </p:sp>
        <p:cxnSp>
          <p:nvCxnSpPr>
            <p:cNvPr id="14" name="直線單箭頭接點 13"/>
            <p:cNvCxnSpPr/>
            <p:nvPr/>
          </p:nvCxnSpPr>
          <p:spPr>
            <a:xfrm flipV="1">
              <a:off x="2466471" y="2330757"/>
              <a:ext cx="360040" cy="472698"/>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5" name="文字方塊 14"/>
            <p:cNvSpPr txBox="1"/>
            <p:nvPr/>
          </p:nvSpPr>
          <p:spPr>
            <a:xfrm>
              <a:off x="878104" y="3076034"/>
              <a:ext cx="1107996" cy="369332"/>
            </a:xfrm>
            <a:prstGeom prst="rect">
              <a:avLst/>
            </a:prstGeom>
            <a:noFill/>
          </p:spPr>
          <p:txBody>
            <a:bodyPr wrap="none" rtlCol="0">
              <a:spAutoFit/>
            </a:bodyPr>
            <a:lstStyle/>
            <a:p>
              <a:r>
                <a:rPr lang="zh-TW" altLang="en-US" dirty="0" smtClean="0"/>
                <a:t>實務專業</a:t>
              </a:r>
              <a:endParaRPr lang="zh-TW" altLang="en-US" dirty="0"/>
            </a:p>
          </p:txBody>
        </p:sp>
        <p:cxnSp>
          <p:nvCxnSpPr>
            <p:cNvPr id="16" name="直線單箭頭接點 15"/>
            <p:cNvCxnSpPr/>
            <p:nvPr/>
          </p:nvCxnSpPr>
          <p:spPr>
            <a:xfrm>
              <a:off x="2447764" y="3076034"/>
              <a:ext cx="38435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7" name="文字方塊 16"/>
            <p:cNvSpPr txBox="1"/>
            <p:nvPr/>
          </p:nvSpPr>
          <p:spPr>
            <a:xfrm>
              <a:off x="834480" y="3634422"/>
              <a:ext cx="1569660" cy="369332"/>
            </a:xfrm>
            <a:prstGeom prst="rect">
              <a:avLst/>
            </a:prstGeom>
            <a:noFill/>
          </p:spPr>
          <p:txBody>
            <a:bodyPr wrap="none" rtlCol="0">
              <a:spAutoFit/>
            </a:bodyPr>
            <a:lstStyle/>
            <a:p>
              <a:r>
                <a:rPr lang="zh-TW" altLang="en-US" dirty="0" smtClean="0"/>
                <a:t>危機處理準確</a:t>
              </a:r>
              <a:endParaRPr lang="zh-TW" altLang="en-US" dirty="0"/>
            </a:p>
          </p:txBody>
        </p:sp>
        <p:cxnSp>
          <p:nvCxnSpPr>
            <p:cNvPr id="18" name="直線單箭頭接點 17"/>
            <p:cNvCxnSpPr/>
            <p:nvPr/>
          </p:nvCxnSpPr>
          <p:spPr>
            <a:xfrm>
              <a:off x="2453374" y="3689433"/>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19" name="文字方塊 18"/>
            <p:cNvSpPr txBox="1"/>
            <p:nvPr/>
          </p:nvSpPr>
          <p:spPr>
            <a:xfrm>
              <a:off x="915845" y="4169836"/>
              <a:ext cx="1107996" cy="369332"/>
            </a:xfrm>
            <a:prstGeom prst="rect">
              <a:avLst/>
            </a:prstGeom>
            <a:noFill/>
          </p:spPr>
          <p:txBody>
            <a:bodyPr wrap="none" rtlCol="0">
              <a:spAutoFit/>
            </a:bodyPr>
            <a:lstStyle/>
            <a:p>
              <a:r>
                <a:rPr lang="zh-TW" altLang="en-US" dirty="0" smtClean="0"/>
                <a:t>社會觀感</a:t>
              </a:r>
              <a:endParaRPr lang="zh-TW" altLang="en-US" dirty="0"/>
            </a:p>
          </p:txBody>
        </p:sp>
        <p:cxnSp>
          <p:nvCxnSpPr>
            <p:cNvPr id="20" name="直線單箭頭接點 19"/>
            <p:cNvCxnSpPr/>
            <p:nvPr/>
          </p:nvCxnSpPr>
          <p:spPr>
            <a:xfrm>
              <a:off x="2428756" y="4339570"/>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sp>
          <p:nvSpPr>
            <p:cNvPr id="21" name="文字方塊 20"/>
            <p:cNvSpPr txBox="1"/>
            <p:nvPr/>
          </p:nvSpPr>
          <p:spPr>
            <a:xfrm>
              <a:off x="921864" y="4756960"/>
              <a:ext cx="1107996" cy="369332"/>
            </a:xfrm>
            <a:prstGeom prst="rect">
              <a:avLst/>
            </a:prstGeom>
            <a:noFill/>
          </p:spPr>
          <p:txBody>
            <a:bodyPr wrap="none" rtlCol="0">
              <a:spAutoFit/>
            </a:bodyPr>
            <a:lstStyle/>
            <a:p>
              <a:r>
                <a:rPr lang="zh-TW" altLang="en-US" dirty="0" smtClean="0"/>
                <a:t>公司價值</a:t>
              </a:r>
              <a:endParaRPr lang="zh-TW" altLang="en-US" dirty="0"/>
            </a:p>
          </p:txBody>
        </p:sp>
        <p:cxnSp>
          <p:nvCxnSpPr>
            <p:cNvPr id="22" name="直線單箭頭接點 21"/>
            <p:cNvCxnSpPr/>
            <p:nvPr/>
          </p:nvCxnSpPr>
          <p:spPr>
            <a:xfrm>
              <a:off x="2391041" y="4787854"/>
              <a:ext cx="378747" cy="369332"/>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grpSp>
      <p:sp>
        <p:nvSpPr>
          <p:cNvPr id="5147" name="AutoShape 45"/>
          <p:cNvSpPr>
            <a:spLocks noChangeAspect="1" noChangeArrowheads="1" noTextEdit="1"/>
          </p:cNvSpPr>
          <p:nvPr/>
        </p:nvSpPr>
        <p:spPr bwMode="auto">
          <a:xfrm>
            <a:off x="121465" y="1763713"/>
            <a:ext cx="6688138" cy="3671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3" name="群組 1092"/>
          <p:cNvGrpSpPr/>
          <p:nvPr/>
        </p:nvGrpSpPr>
        <p:grpSpPr>
          <a:xfrm>
            <a:off x="692150" y="2740025"/>
            <a:ext cx="2325688" cy="1219200"/>
            <a:chOff x="692150" y="2740025"/>
            <a:chExt cx="2325688" cy="1219200"/>
          </a:xfrm>
        </p:grpSpPr>
        <p:sp>
          <p:nvSpPr>
            <p:cNvPr id="1061" name="Arc 54"/>
            <p:cNvSpPr>
              <a:spLocks/>
            </p:cNvSpPr>
            <p:nvPr/>
          </p:nvSpPr>
          <p:spPr bwMode="auto">
            <a:xfrm>
              <a:off x="692150" y="2740025"/>
              <a:ext cx="2249488" cy="1219200"/>
            </a:xfrm>
            <a:custGeom>
              <a:avLst/>
              <a:gdLst>
                <a:gd name="G0" fmla="+- 20533 0 0"/>
                <a:gd name="G1" fmla="+- 21600 0 0"/>
                <a:gd name="G2" fmla="+- 21600 0 0"/>
                <a:gd name="T0" fmla="*/ 0 w 39864"/>
                <a:gd name="T1" fmla="*/ 14896 h 21600"/>
                <a:gd name="T2" fmla="*/ 39864 w 39864"/>
                <a:gd name="T3" fmla="*/ 11963 h 21600"/>
                <a:gd name="T4" fmla="*/ 20533 w 39864"/>
                <a:gd name="T5" fmla="*/ 21600 h 21600"/>
              </a:gdLst>
              <a:ahLst/>
              <a:cxnLst>
                <a:cxn ang="0">
                  <a:pos x="T0" y="T1"/>
                </a:cxn>
                <a:cxn ang="0">
                  <a:pos x="T2" y="T3"/>
                </a:cxn>
                <a:cxn ang="0">
                  <a:pos x="T4" y="T5"/>
                </a:cxn>
              </a:cxnLst>
              <a:rect l="0" t="0" r="r" b="b"/>
              <a:pathLst>
                <a:path w="39864" h="21600" fill="none" extrusionOk="0">
                  <a:moveTo>
                    <a:pt x="-1" y="14895"/>
                  </a:moveTo>
                  <a:cubicBezTo>
                    <a:pt x="2900" y="6011"/>
                    <a:pt x="11186" y="0"/>
                    <a:pt x="20533" y="0"/>
                  </a:cubicBezTo>
                  <a:cubicBezTo>
                    <a:pt x="28723" y="0"/>
                    <a:pt x="36209" y="4632"/>
                    <a:pt x="39864" y="11962"/>
                  </a:cubicBezTo>
                </a:path>
                <a:path w="39864" h="21600" stroke="0" extrusionOk="0">
                  <a:moveTo>
                    <a:pt x="-1" y="14895"/>
                  </a:moveTo>
                  <a:cubicBezTo>
                    <a:pt x="2900" y="6011"/>
                    <a:pt x="11186" y="0"/>
                    <a:pt x="20533" y="0"/>
                  </a:cubicBezTo>
                  <a:cubicBezTo>
                    <a:pt x="28723" y="0"/>
                    <a:pt x="36209" y="4632"/>
                    <a:pt x="39864" y="11962"/>
                  </a:cubicBezTo>
                  <a:lnTo>
                    <a:pt x="20533" y="21600"/>
                  </a:lnTo>
                  <a:close/>
                </a:path>
              </a:pathLst>
            </a:custGeom>
            <a:noFill/>
            <a:ln w="349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62" name="Freeform 55"/>
            <p:cNvSpPr>
              <a:spLocks/>
            </p:cNvSpPr>
            <p:nvPr/>
          </p:nvSpPr>
          <p:spPr bwMode="auto">
            <a:xfrm>
              <a:off x="2894013" y="3395663"/>
              <a:ext cx="123825" cy="195262"/>
            </a:xfrm>
            <a:custGeom>
              <a:avLst/>
              <a:gdLst>
                <a:gd name="T0" fmla="*/ 78 w 78"/>
                <a:gd name="T1" fmla="*/ 123 h 123"/>
                <a:gd name="T2" fmla="*/ 67 w 78"/>
                <a:gd name="T3" fmla="*/ 0 h 123"/>
                <a:gd name="T4" fmla="*/ 0 w 78"/>
                <a:gd name="T5" fmla="*/ 22 h 123"/>
                <a:gd name="T6" fmla="*/ 78 w 78"/>
                <a:gd name="T7" fmla="*/ 123 h 123"/>
              </a:gdLst>
              <a:ahLst/>
              <a:cxnLst>
                <a:cxn ang="0">
                  <a:pos x="T0" y="T1"/>
                </a:cxn>
                <a:cxn ang="0">
                  <a:pos x="T2" y="T3"/>
                </a:cxn>
                <a:cxn ang="0">
                  <a:pos x="T4" y="T5"/>
                </a:cxn>
                <a:cxn ang="0">
                  <a:pos x="T6" y="T7"/>
                </a:cxn>
              </a:cxnLst>
              <a:rect l="0" t="0" r="r" b="b"/>
              <a:pathLst>
                <a:path w="78" h="123">
                  <a:moveTo>
                    <a:pt x="78" y="123"/>
                  </a:moveTo>
                  <a:lnTo>
                    <a:pt x="67" y="0"/>
                  </a:lnTo>
                  <a:lnTo>
                    <a:pt x="0" y="22"/>
                  </a:lnTo>
                  <a:lnTo>
                    <a:pt x="78" y="123"/>
                  </a:lnTo>
                  <a:close/>
                </a:path>
              </a:pathLst>
            </a:custGeom>
            <a:solidFill>
              <a:srgbClr val="FF0000"/>
            </a:solidFill>
            <a:ln w="9525">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63" name="Rectangle 56"/>
            <p:cNvSpPr>
              <a:spLocks noChangeArrowheads="1"/>
            </p:cNvSpPr>
            <p:nvPr/>
          </p:nvSpPr>
          <p:spPr bwMode="auto">
            <a:xfrm>
              <a:off x="2795588" y="337820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sp>
        <p:nvSpPr>
          <p:cNvPr id="5149" name="Rectangle 48"/>
          <p:cNvSpPr>
            <a:spLocks noChangeArrowheads="1"/>
          </p:cNvSpPr>
          <p:nvPr/>
        </p:nvSpPr>
        <p:spPr bwMode="auto">
          <a:xfrm>
            <a:off x="241300" y="3590925"/>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犧牲環境利益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095" name="群組 1094"/>
          <p:cNvGrpSpPr/>
          <p:nvPr/>
        </p:nvGrpSpPr>
        <p:grpSpPr>
          <a:xfrm>
            <a:off x="3138488" y="2935288"/>
            <a:ext cx="1611313" cy="1716087"/>
            <a:chOff x="3138488" y="2935288"/>
            <a:chExt cx="1611313" cy="1716087"/>
          </a:xfrm>
        </p:grpSpPr>
        <p:sp>
          <p:nvSpPr>
            <p:cNvPr id="1068" name="Arc 60"/>
            <p:cNvSpPr>
              <a:spLocks/>
            </p:cNvSpPr>
            <p:nvPr/>
          </p:nvSpPr>
          <p:spPr bwMode="auto">
            <a:xfrm>
              <a:off x="3138488" y="3151188"/>
              <a:ext cx="1231900" cy="1500187"/>
            </a:xfrm>
            <a:custGeom>
              <a:avLst/>
              <a:gdLst>
                <a:gd name="G0" fmla="+- 16356 0 0"/>
                <a:gd name="G1" fmla="+- 19896 0 0"/>
                <a:gd name="G2" fmla="+- 21600 0 0"/>
                <a:gd name="T0" fmla="*/ 0 w 16356"/>
                <a:gd name="T1" fmla="*/ 5787 h 19896"/>
                <a:gd name="T2" fmla="*/ 7948 w 16356"/>
                <a:gd name="T3" fmla="*/ 0 h 19896"/>
                <a:gd name="T4" fmla="*/ 16356 w 16356"/>
                <a:gd name="T5" fmla="*/ 19896 h 19896"/>
              </a:gdLst>
              <a:ahLst/>
              <a:cxnLst>
                <a:cxn ang="0">
                  <a:pos x="T0" y="T1"/>
                </a:cxn>
                <a:cxn ang="0">
                  <a:pos x="T2" y="T3"/>
                </a:cxn>
                <a:cxn ang="0">
                  <a:pos x="T4" y="T5"/>
                </a:cxn>
              </a:cxnLst>
              <a:rect l="0" t="0" r="r" b="b"/>
              <a:pathLst>
                <a:path w="16356" h="19896" fill="none" extrusionOk="0">
                  <a:moveTo>
                    <a:pt x="0" y="5787"/>
                  </a:moveTo>
                  <a:cubicBezTo>
                    <a:pt x="2169" y="3272"/>
                    <a:pt x="4889" y="1292"/>
                    <a:pt x="7947" y="-1"/>
                  </a:cubicBezTo>
                </a:path>
                <a:path w="16356" h="19896" stroke="0" extrusionOk="0">
                  <a:moveTo>
                    <a:pt x="0" y="5787"/>
                  </a:moveTo>
                  <a:cubicBezTo>
                    <a:pt x="2169" y="3272"/>
                    <a:pt x="4889" y="1292"/>
                    <a:pt x="7947" y="-1"/>
                  </a:cubicBezTo>
                  <a:lnTo>
                    <a:pt x="16356" y="19896"/>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4" name="群組 1093"/>
            <p:cNvGrpSpPr/>
            <p:nvPr/>
          </p:nvGrpSpPr>
          <p:grpSpPr>
            <a:xfrm>
              <a:off x="3727450" y="2935288"/>
              <a:ext cx="1022351" cy="452437"/>
              <a:chOff x="3727450" y="2935288"/>
              <a:chExt cx="1022351" cy="452437"/>
            </a:xfrm>
          </p:grpSpPr>
          <p:sp>
            <p:nvSpPr>
              <p:cNvPr id="5150" name="Rectangle 49"/>
              <p:cNvSpPr>
                <a:spLocks noChangeArrowheads="1"/>
              </p:cNvSpPr>
              <p:nvPr/>
            </p:nvSpPr>
            <p:spPr bwMode="auto">
              <a:xfrm>
                <a:off x="3903663" y="29352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高階主管權威</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69" name="Freeform 61"/>
              <p:cNvSpPr>
                <a:spLocks/>
              </p:cNvSpPr>
              <p:nvPr/>
            </p:nvSpPr>
            <p:spPr bwMode="auto">
              <a:xfrm>
                <a:off x="3727450" y="3103563"/>
                <a:ext cx="158750" cy="79375"/>
              </a:xfrm>
              <a:custGeom>
                <a:avLst/>
                <a:gdLst>
                  <a:gd name="T0" fmla="*/ 100 w 100"/>
                  <a:gd name="T1" fmla="*/ 0 h 50"/>
                  <a:gd name="T2" fmla="*/ 0 w 100"/>
                  <a:gd name="T3" fmla="*/ 0 h 50"/>
                  <a:gd name="T4" fmla="*/ 16 w 100"/>
                  <a:gd name="T5" fmla="*/ 50 h 50"/>
                  <a:gd name="T6" fmla="*/ 100 w 100"/>
                  <a:gd name="T7" fmla="*/ 0 h 50"/>
                </a:gdLst>
                <a:ahLst/>
                <a:cxnLst>
                  <a:cxn ang="0">
                    <a:pos x="T0" y="T1"/>
                  </a:cxn>
                  <a:cxn ang="0">
                    <a:pos x="T2" y="T3"/>
                  </a:cxn>
                  <a:cxn ang="0">
                    <a:pos x="T4" y="T5"/>
                  </a:cxn>
                  <a:cxn ang="0">
                    <a:pos x="T6" y="T7"/>
                  </a:cxn>
                </a:cxnLst>
                <a:rect l="0" t="0" r="r" b="b"/>
                <a:pathLst>
                  <a:path w="100" h="50">
                    <a:moveTo>
                      <a:pt x="100" y="0"/>
                    </a:moveTo>
                    <a:lnTo>
                      <a:pt x="0" y="0"/>
                    </a:lnTo>
                    <a:lnTo>
                      <a:pt x="16" y="50"/>
                    </a:lnTo>
                    <a:lnTo>
                      <a:pt x="100"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0" name="Rectangle 62"/>
              <p:cNvSpPr>
                <a:spLocks noChangeArrowheads="1"/>
              </p:cNvSpPr>
              <p:nvPr/>
            </p:nvSpPr>
            <p:spPr bwMode="auto">
              <a:xfrm>
                <a:off x="3735388" y="3182938"/>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8" name="群組 1097"/>
          <p:cNvGrpSpPr/>
          <p:nvPr/>
        </p:nvGrpSpPr>
        <p:grpSpPr>
          <a:xfrm>
            <a:off x="4503738" y="3055938"/>
            <a:ext cx="1223963" cy="917574"/>
            <a:chOff x="4503738" y="3055938"/>
            <a:chExt cx="1223963" cy="917574"/>
          </a:xfrm>
        </p:grpSpPr>
        <p:sp>
          <p:nvSpPr>
            <p:cNvPr id="1072" name="Line 64"/>
            <p:cNvSpPr>
              <a:spLocks noChangeShapeType="1"/>
            </p:cNvSpPr>
            <p:nvPr/>
          </p:nvSpPr>
          <p:spPr bwMode="auto">
            <a:xfrm flipV="1">
              <a:off x="5181600" y="3351213"/>
              <a:ext cx="195263" cy="123825"/>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1097" name="群組 1096"/>
            <p:cNvGrpSpPr/>
            <p:nvPr/>
          </p:nvGrpSpPr>
          <p:grpSpPr>
            <a:xfrm>
              <a:off x="4503738" y="3055938"/>
              <a:ext cx="1223963" cy="917574"/>
              <a:chOff x="4503738" y="3055938"/>
              <a:chExt cx="1223963" cy="917574"/>
            </a:xfrm>
          </p:grpSpPr>
          <p:sp>
            <p:nvSpPr>
              <p:cNvPr id="5151" name="Rectangle 50"/>
              <p:cNvSpPr>
                <a:spLocks noChangeArrowheads="1"/>
              </p:cNvSpPr>
              <p:nvPr/>
            </p:nvSpPr>
            <p:spPr bwMode="auto">
              <a:xfrm>
                <a:off x="5164138" y="3803650"/>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100" dirty="0" smtClean="0">
                    <a:solidFill>
                      <a:srgbClr val="000000"/>
                    </a:solidFill>
                    <a:latin typeface="Times New Roman" panose="02020603050405020304" pitchFamily="18" charset="0"/>
                  </a:rPr>
                  <a:t>實</a:t>
                </a:r>
                <a:r>
                  <a:rPr lang="zh-TW" altLang="en-US" sz="1100" dirty="0">
                    <a:solidFill>
                      <a:srgbClr val="000000"/>
                    </a:solidFill>
                    <a:latin typeface="Times New Roman" panose="02020603050405020304" pitchFamily="18" charset="0"/>
                  </a:rPr>
                  <a:t>務</a:t>
                </a:r>
                <a:r>
                  <a:rPr kumimoji="0" lang="zh-TW" altLang="en-US" sz="1100" b="0" i="0" u="none" strike="noStrike" cap="none" normalizeH="0" baseline="0" dirty="0" smtClean="0">
                    <a:ln>
                      <a:noFill/>
                    </a:ln>
                    <a:solidFill>
                      <a:srgbClr val="000000"/>
                    </a:solidFill>
                    <a:effectLst/>
                    <a:latin typeface="Times New Roman" panose="02020603050405020304" pitchFamily="18" charset="0"/>
                  </a:rPr>
                  <a:t>專業</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1" name="Arc 63"/>
              <p:cNvSpPr>
                <a:spLocks/>
              </p:cNvSpPr>
              <p:nvPr/>
            </p:nvSpPr>
            <p:spPr bwMode="auto">
              <a:xfrm>
                <a:off x="4503738" y="3055938"/>
                <a:ext cx="884238" cy="895350"/>
              </a:xfrm>
              <a:custGeom>
                <a:avLst/>
                <a:gdLst>
                  <a:gd name="G0" fmla="+- 0 0 0"/>
                  <a:gd name="G1" fmla="+- 20675 0 0"/>
                  <a:gd name="G2" fmla="+- 21600 0 0"/>
                  <a:gd name="T0" fmla="*/ 6254 w 20414"/>
                  <a:gd name="T1" fmla="*/ 0 h 20675"/>
                  <a:gd name="T2" fmla="*/ 20414 w 20414"/>
                  <a:gd name="T3" fmla="*/ 13616 h 20675"/>
                  <a:gd name="T4" fmla="*/ 0 w 20414"/>
                  <a:gd name="T5" fmla="*/ 20675 h 20675"/>
                </a:gdLst>
                <a:ahLst/>
                <a:cxnLst>
                  <a:cxn ang="0">
                    <a:pos x="T0" y="T1"/>
                  </a:cxn>
                  <a:cxn ang="0">
                    <a:pos x="T2" y="T3"/>
                  </a:cxn>
                  <a:cxn ang="0">
                    <a:pos x="T4" y="T5"/>
                  </a:cxn>
                </a:cxnLst>
                <a:rect l="0" t="0" r="r" b="b"/>
                <a:pathLst>
                  <a:path w="20414" h="20675" fill="none" extrusionOk="0">
                    <a:moveTo>
                      <a:pt x="6253" y="0"/>
                    </a:moveTo>
                    <a:cubicBezTo>
                      <a:pt x="12884" y="2005"/>
                      <a:pt x="18150" y="7069"/>
                      <a:pt x="20413" y="13616"/>
                    </a:cubicBezTo>
                  </a:path>
                  <a:path w="20414" h="20675" stroke="0" extrusionOk="0">
                    <a:moveTo>
                      <a:pt x="6253" y="0"/>
                    </a:moveTo>
                    <a:cubicBezTo>
                      <a:pt x="12884" y="2005"/>
                      <a:pt x="18150" y="7069"/>
                      <a:pt x="20413" y="13616"/>
                    </a:cubicBezTo>
                    <a:lnTo>
                      <a:pt x="0" y="20675"/>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3" name="Line 65"/>
              <p:cNvSpPr>
                <a:spLocks noChangeShapeType="1"/>
              </p:cNvSpPr>
              <p:nvPr/>
            </p:nvSpPr>
            <p:spPr bwMode="auto">
              <a:xfrm flipV="1">
                <a:off x="5199063" y="3368675"/>
                <a:ext cx="195263" cy="125412"/>
              </a:xfrm>
              <a:prstGeom prst="line">
                <a:avLst/>
              </a:prstGeom>
              <a:noFill/>
              <a:ln w="1746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4" name="Freeform 66"/>
              <p:cNvSpPr>
                <a:spLocks/>
              </p:cNvSpPr>
              <p:nvPr/>
            </p:nvSpPr>
            <p:spPr bwMode="auto">
              <a:xfrm>
                <a:off x="5349875" y="3635375"/>
                <a:ext cx="80963" cy="158750"/>
              </a:xfrm>
              <a:custGeom>
                <a:avLst/>
                <a:gdLst>
                  <a:gd name="T0" fmla="*/ 51 w 51"/>
                  <a:gd name="T1" fmla="*/ 100 h 100"/>
                  <a:gd name="T2" fmla="*/ 51 w 51"/>
                  <a:gd name="T3" fmla="*/ 0 h 100"/>
                  <a:gd name="T4" fmla="*/ 0 w 51"/>
                  <a:gd name="T5" fmla="*/ 11 h 100"/>
                  <a:gd name="T6" fmla="*/ 51 w 51"/>
                  <a:gd name="T7" fmla="*/ 100 h 100"/>
                </a:gdLst>
                <a:ahLst/>
                <a:cxnLst>
                  <a:cxn ang="0">
                    <a:pos x="T0" y="T1"/>
                  </a:cxn>
                  <a:cxn ang="0">
                    <a:pos x="T2" y="T3"/>
                  </a:cxn>
                  <a:cxn ang="0">
                    <a:pos x="T4" y="T5"/>
                  </a:cxn>
                  <a:cxn ang="0">
                    <a:pos x="T6" y="T7"/>
                  </a:cxn>
                </a:cxnLst>
                <a:rect l="0" t="0" r="r" b="b"/>
                <a:pathLst>
                  <a:path w="51" h="100">
                    <a:moveTo>
                      <a:pt x="51" y="100"/>
                    </a:moveTo>
                    <a:lnTo>
                      <a:pt x="51" y="0"/>
                    </a:lnTo>
                    <a:lnTo>
                      <a:pt x="0" y="11"/>
                    </a:lnTo>
                    <a:lnTo>
                      <a:pt x="5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5" name="Rectangle 67"/>
              <p:cNvSpPr>
                <a:spLocks noChangeArrowheads="1"/>
              </p:cNvSpPr>
              <p:nvPr/>
            </p:nvSpPr>
            <p:spPr bwMode="auto">
              <a:xfrm>
                <a:off x="5253038" y="3590925"/>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nvGrpSpPr>
          <p:cNvPr id="1099" name="群組 1098"/>
          <p:cNvGrpSpPr/>
          <p:nvPr/>
        </p:nvGrpSpPr>
        <p:grpSpPr>
          <a:xfrm>
            <a:off x="3948113" y="3860800"/>
            <a:ext cx="1479550" cy="831850"/>
            <a:chOff x="3948113" y="3860800"/>
            <a:chExt cx="1479550" cy="831850"/>
          </a:xfrm>
        </p:grpSpPr>
        <p:sp>
          <p:nvSpPr>
            <p:cNvPr id="1056" name="Rectangle 51"/>
            <p:cNvSpPr>
              <a:spLocks noChangeArrowheads="1"/>
            </p:cNvSpPr>
            <p:nvPr/>
          </p:nvSpPr>
          <p:spPr bwMode="auto">
            <a:xfrm>
              <a:off x="3948113" y="4522788"/>
              <a:ext cx="8461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6" name="Arc 68"/>
            <p:cNvSpPr>
              <a:spLocks/>
            </p:cNvSpPr>
            <p:nvPr/>
          </p:nvSpPr>
          <p:spPr bwMode="auto">
            <a:xfrm>
              <a:off x="4645025" y="3860800"/>
              <a:ext cx="782638" cy="728662"/>
            </a:xfrm>
            <a:custGeom>
              <a:avLst/>
              <a:gdLst>
                <a:gd name="G0" fmla="+- 0 0 0"/>
                <a:gd name="G1" fmla="+- 0 0 0"/>
                <a:gd name="G2" fmla="+- 21600 0 0"/>
                <a:gd name="T0" fmla="*/ 21316 w 21316"/>
                <a:gd name="T1" fmla="*/ 3488 h 19847"/>
                <a:gd name="T2" fmla="*/ 8524 w 21316"/>
                <a:gd name="T3" fmla="*/ 19847 h 19847"/>
                <a:gd name="T4" fmla="*/ 0 w 21316"/>
                <a:gd name="T5" fmla="*/ 0 h 19847"/>
              </a:gdLst>
              <a:ahLst/>
              <a:cxnLst>
                <a:cxn ang="0">
                  <a:pos x="T0" y="T1"/>
                </a:cxn>
                <a:cxn ang="0">
                  <a:pos x="T2" y="T3"/>
                </a:cxn>
                <a:cxn ang="0">
                  <a:pos x="T4" y="T5"/>
                </a:cxn>
              </a:cxnLst>
              <a:rect l="0" t="0" r="r" b="b"/>
              <a:pathLst>
                <a:path w="21316" h="19847" fill="none" extrusionOk="0">
                  <a:moveTo>
                    <a:pt x="21316" y="3488"/>
                  </a:moveTo>
                  <a:cubicBezTo>
                    <a:pt x="20125" y="10767"/>
                    <a:pt x="15301" y="16936"/>
                    <a:pt x="8523" y="19846"/>
                  </a:cubicBezTo>
                </a:path>
                <a:path w="21316" h="19847" stroke="0" extrusionOk="0">
                  <a:moveTo>
                    <a:pt x="21316" y="3488"/>
                  </a:moveTo>
                  <a:cubicBezTo>
                    <a:pt x="20125" y="10767"/>
                    <a:pt x="15301" y="16936"/>
                    <a:pt x="8523" y="19846"/>
                  </a:cubicBezTo>
                  <a:lnTo>
                    <a:pt x="0"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77" name="Freeform 69"/>
            <p:cNvSpPr>
              <a:spLocks/>
            </p:cNvSpPr>
            <p:nvPr/>
          </p:nvSpPr>
          <p:spPr bwMode="auto">
            <a:xfrm>
              <a:off x="4818063" y="4557713"/>
              <a:ext cx="150813" cy="79375"/>
            </a:xfrm>
            <a:custGeom>
              <a:avLst/>
              <a:gdLst>
                <a:gd name="T0" fmla="*/ 0 w 95"/>
                <a:gd name="T1" fmla="*/ 50 h 50"/>
                <a:gd name="T2" fmla="*/ 95 w 95"/>
                <a:gd name="T3" fmla="*/ 50 h 50"/>
                <a:gd name="T4" fmla="*/ 84 w 95"/>
                <a:gd name="T5" fmla="*/ 0 h 50"/>
                <a:gd name="T6" fmla="*/ 0 w 95"/>
                <a:gd name="T7" fmla="*/ 50 h 50"/>
              </a:gdLst>
              <a:ahLst/>
              <a:cxnLst>
                <a:cxn ang="0">
                  <a:pos x="T0" y="T1"/>
                </a:cxn>
                <a:cxn ang="0">
                  <a:pos x="T2" y="T3"/>
                </a:cxn>
                <a:cxn ang="0">
                  <a:pos x="T4" y="T5"/>
                </a:cxn>
                <a:cxn ang="0">
                  <a:pos x="T6" y="T7"/>
                </a:cxn>
              </a:cxnLst>
              <a:rect l="0" t="0" r="r" b="b"/>
              <a:pathLst>
                <a:path w="95" h="50">
                  <a:moveTo>
                    <a:pt x="0" y="50"/>
                  </a:moveTo>
                  <a:lnTo>
                    <a:pt x="95" y="50"/>
                  </a:lnTo>
                  <a:lnTo>
                    <a:pt x="84" y="0"/>
                  </a:lnTo>
                  <a:lnTo>
                    <a:pt x="0" y="5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78" name="Rectangle 70"/>
            <p:cNvSpPr>
              <a:spLocks noChangeArrowheads="1"/>
            </p:cNvSpPr>
            <p:nvPr/>
          </p:nvSpPr>
          <p:spPr bwMode="auto">
            <a:xfrm>
              <a:off x="4897438" y="4397375"/>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103" name="群組 1102"/>
          <p:cNvGrpSpPr/>
          <p:nvPr/>
        </p:nvGrpSpPr>
        <p:grpSpPr>
          <a:xfrm>
            <a:off x="4695825" y="3303588"/>
            <a:ext cx="1857376" cy="1423987"/>
            <a:chOff x="4695825" y="3303588"/>
            <a:chExt cx="1857376" cy="1423987"/>
          </a:xfrm>
        </p:grpSpPr>
        <p:sp>
          <p:nvSpPr>
            <p:cNvPr id="1057" name="Rectangle 52"/>
            <p:cNvSpPr>
              <a:spLocks noChangeArrowheads="1"/>
            </p:cNvSpPr>
            <p:nvPr/>
          </p:nvSpPr>
          <p:spPr bwMode="auto">
            <a:xfrm>
              <a:off x="5989638" y="3776663"/>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79" name="Arc 71"/>
            <p:cNvSpPr>
              <a:spLocks/>
            </p:cNvSpPr>
            <p:nvPr/>
          </p:nvSpPr>
          <p:spPr bwMode="auto">
            <a:xfrm>
              <a:off x="4695825" y="3303588"/>
              <a:ext cx="1446213" cy="1423987"/>
            </a:xfrm>
            <a:custGeom>
              <a:avLst/>
              <a:gdLst>
                <a:gd name="G0" fmla="+- 3959 0 0"/>
                <a:gd name="G1" fmla="+- 0 0 0"/>
                <a:gd name="G2" fmla="+- 21600 0 0"/>
                <a:gd name="T0" fmla="*/ 21950 w 21950"/>
                <a:gd name="T1" fmla="*/ 11954 h 21600"/>
                <a:gd name="T2" fmla="*/ 0 w 21950"/>
                <a:gd name="T3" fmla="*/ 21234 h 21600"/>
                <a:gd name="T4" fmla="*/ 3959 w 21950"/>
                <a:gd name="T5" fmla="*/ 0 h 21600"/>
              </a:gdLst>
              <a:ahLst/>
              <a:cxnLst>
                <a:cxn ang="0">
                  <a:pos x="T0" y="T1"/>
                </a:cxn>
                <a:cxn ang="0">
                  <a:pos x="T2" y="T3"/>
                </a:cxn>
                <a:cxn ang="0">
                  <a:pos x="T4" y="T5"/>
                </a:cxn>
              </a:cxnLst>
              <a:rect l="0" t="0" r="r" b="b"/>
              <a:pathLst>
                <a:path w="21950" h="21600" fill="none" extrusionOk="0">
                  <a:moveTo>
                    <a:pt x="21949" y="11953"/>
                  </a:moveTo>
                  <a:cubicBezTo>
                    <a:pt x="17946" y="17978"/>
                    <a:pt x="11192" y="21600"/>
                    <a:pt x="3959" y="21600"/>
                  </a:cubicBezTo>
                  <a:cubicBezTo>
                    <a:pt x="2630" y="21600"/>
                    <a:pt x="1305" y="21477"/>
                    <a:pt x="-1" y="21234"/>
                  </a:cubicBezTo>
                </a:path>
                <a:path w="21950" h="21600" stroke="0" extrusionOk="0">
                  <a:moveTo>
                    <a:pt x="21949" y="11953"/>
                  </a:moveTo>
                  <a:cubicBezTo>
                    <a:pt x="17946" y="17978"/>
                    <a:pt x="11192" y="21600"/>
                    <a:pt x="3959" y="21600"/>
                  </a:cubicBezTo>
                  <a:cubicBezTo>
                    <a:pt x="2630" y="21600"/>
                    <a:pt x="1305" y="21477"/>
                    <a:pt x="-1" y="21234"/>
                  </a:cubicBezTo>
                  <a:lnTo>
                    <a:pt x="3959" y="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0" name="Freeform 72"/>
            <p:cNvSpPr>
              <a:spLocks/>
            </p:cNvSpPr>
            <p:nvPr/>
          </p:nvSpPr>
          <p:spPr bwMode="auto">
            <a:xfrm>
              <a:off x="6103938" y="3963988"/>
              <a:ext cx="115888" cy="150812"/>
            </a:xfrm>
            <a:custGeom>
              <a:avLst/>
              <a:gdLst>
                <a:gd name="T0" fmla="*/ 73 w 73"/>
                <a:gd name="T1" fmla="*/ 0 h 95"/>
                <a:gd name="T2" fmla="*/ 0 w 73"/>
                <a:gd name="T3" fmla="*/ 67 h 95"/>
                <a:gd name="T4" fmla="*/ 50 w 73"/>
                <a:gd name="T5" fmla="*/ 95 h 95"/>
                <a:gd name="T6" fmla="*/ 73 w 73"/>
                <a:gd name="T7" fmla="*/ 0 h 95"/>
              </a:gdLst>
              <a:ahLst/>
              <a:cxnLst>
                <a:cxn ang="0">
                  <a:pos x="T0" y="T1"/>
                </a:cxn>
                <a:cxn ang="0">
                  <a:pos x="T2" y="T3"/>
                </a:cxn>
                <a:cxn ang="0">
                  <a:pos x="T4" y="T5"/>
                </a:cxn>
                <a:cxn ang="0">
                  <a:pos x="T6" y="T7"/>
                </a:cxn>
              </a:cxnLst>
              <a:rect l="0" t="0" r="r" b="b"/>
              <a:pathLst>
                <a:path w="73" h="95">
                  <a:moveTo>
                    <a:pt x="73" y="0"/>
                  </a:moveTo>
                  <a:lnTo>
                    <a:pt x="0" y="67"/>
                  </a:lnTo>
                  <a:lnTo>
                    <a:pt x="50" y="95"/>
                  </a:lnTo>
                  <a:lnTo>
                    <a:pt x="73" y="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1" name="Rectangle 73"/>
            <p:cNvSpPr>
              <a:spLocks noChangeArrowheads="1"/>
            </p:cNvSpPr>
            <p:nvPr/>
          </p:nvSpPr>
          <p:spPr bwMode="auto">
            <a:xfrm>
              <a:off x="6219825" y="4070350"/>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1104" name="群組 1103"/>
          <p:cNvGrpSpPr/>
          <p:nvPr/>
        </p:nvGrpSpPr>
        <p:grpSpPr>
          <a:xfrm>
            <a:off x="2849563" y="1808163"/>
            <a:ext cx="3379788" cy="2870199"/>
            <a:chOff x="2849563" y="1808163"/>
            <a:chExt cx="3379788" cy="2870199"/>
          </a:xfrm>
        </p:grpSpPr>
        <p:sp>
          <p:nvSpPr>
            <p:cNvPr id="1058" name="Rectangle 53"/>
            <p:cNvSpPr>
              <a:spLocks noChangeArrowheads="1"/>
            </p:cNvSpPr>
            <p:nvPr/>
          </p:nvSpPr>
          <p:spPr bwMode="auto">
            <a:xfrm>
              <a:off x="2849563" y="1976438"/>
              <a:ext cx="5635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100" b="0" i="0" u="none" strike="noStrike" cap="none" normalizeH="0" baseline="0" dirty="0" smtClean="0">
                  <a:ln>
                    <a:noFill/>
                  </a:ln>
                  <a:solidFill>
                    <a:srgbClr val="000000"/>
                  </a:solidFill>
                  <a:effectLst/>
                  <a:latin typeface="Times New Roman" panose="02020603050405020304" pitchFamily="18" charset="0"/>
                </a:rPr>
                <a:t>公司價值</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082" name="Arc 74"/>
            <p:cNvSpPr>
              <a:spLocks/>
            </p:cNvSpPr>
            <p:nvPr/>
          </p:nvSpPr>
          <p:spPr bwMode="auto">
            <a:xfrm>
              <a:off x="3576638" y="2003425"/>
              <a:ext cx="2652713" cy="2674937"/>
            </a:xfrm>
            <a:custGeom>
              <a:avLst/>
              <a:gdLst>
                <a:gd name="G0" fmla="+- 1114 0 0"/>
                <a:gd name="G1" fmla="+- 21600 0 0"/>
                <a:gd name="G2" fmla="+- 21600 0 0"/>
                <a:gd name="T0" fmla="*/ 0 w 21424"/>
                <a:gd name="T1" fmla="*/ 29 h 21600"/>
                <a:gd name="T2" fmla="*/ 21424 w 21424"/>
                <a:gd name="T3" fmla="*/ 14248 h 21600"/>
                <a:gd name="T4" fmla="*/ 1114 w 21424"/>
                <a:gd name="T5" fmla="*/ 21600 h 21600"/>
              </a:gdLst>
              <a:ahLst/>
              <a:cxnLst>
                <a:cxn ang="0">
                  <a:pos x="T0" y="T1"/>
                </a:cxn>
                <a:cxn ang="0">
                  <a:pos x="T2" y="T3"/>
                </a:cxn>
                <a:cxn ang="0">
                  <a:pos x="T4" y="T5"/>
                </a:cxn>
              </a:cxnLst>
              <a:rect l="0" t="0" r="r" b="b"/>
              <a:pathLst>
                <a:path w="21424" h="21600" fill="none" extrusionOk="0">
                  <a:moveTo>
                    <a:pt x="-1" y="28"/>
                  </a:moveTo>
                  <a:cubicBezTo>
                    <a:pt x="371" y="9"/>
                    <a:pt x="742" y="0"/>
                    <a:pt x="1114" y="0"/>
                  </a:cubicBezTo>
                  <a:cubicBezTo>
                    <a:pt x="10208" y="0"/>
                    <a:pt x="18328" y="5696"/>
                    <a:pt x="21424" y="14247"/>
                  </a:cubicBezTo>
                </a:path>
                <a:path w="21424" h="21600" stroke="0" extrusionOk="0">
                  <a:moveTo>
                    <a:pt x="-1" y="28"/>
                  </a:moveTo>
                  <a:cubicBezTo>
                    <a:pt x="371" y="9"/>
                    <a:pt x="742" y="0"/>
                    <a:pt x="1114" y="0"/>
                  </a:cubicBezTo>
                  <a:cubicBezTo>
                    <a:pt x="10208" y="0"/>
                    <a:pt x="18328" y="5696"/>
                    <a:pt x="21424" y="14247"/>
                  </a:cubicBezTo>
                  <a:lnTo>
                    <a:pt x="1114"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3" name="Freeform 75"/>
            <p:cNvSpPr>
              <a:spLocks/>
            </p:cNvSpPr>
            <p:nvPr/>
          </p:nvSpPr>
          <p:spPr bwMode="auto">
            <a:xfrm>
              <a:off x="3433763" y="1958975"/>
              <a:ext cx="150813" cy="88900"/>
            </a:xfrm>
            <a:custGeom>
              <a:avLst/>
              <a:gdLst>
                <a:gd name="T0" fmla="*/ 0 w 95"/>
                <a:gd name="T1" fmla="*/ 39 h 56"/>
                <a:gd name="T2" fmla="*/ 95 w 95"/>
                <a:gd name="T3" fmla="*/ 56 h 56"/>
                <a:gd name="T4" fmla="*/ 90 w 95"/>
                <a:gd name="T5" fmla="*/ 0 h 56"/>
                <a:gd name="T6" fmla="*/ 0 w 95"/>
                <a:gd name="T7" fmla="*/ 39 h 56"/>
              </a:gdLst>
              <a:ahLst/>
              <a:cxnLst>
                <a:cxn ang="0">
                  <a:pos x="T0" y="T1"/>
                </a:cxn>
                <a:cxn ang="0">
                  <a:pos x="T2" y="T3"/>
                </a:cxn>
                <a:cxn ang="0">
                  <a:pos x="T4" y="T5"/>
                </a:cxn>
                <a:cxn ang="0">
                  <a:pos x="T6" y="T7"/>
                </a:cxn>
              </a:cxnLst>
              <a:rect l="0" t="0" r="r" b="b"/>
              <a:pathLst>
                <a:path w="95" h="56">
                  <a:moveTo>
                    <a:pt x="0" y="39"/>
                  </a:moveTo>
                  <a:lnTo>
                    <a:pt x="95" y="56"/>
                  </a:lnTo>
                  <a:lnTo>
                    <a:pt x="90" y="0"/>
                  </a:lnTo>
                  <a:lnTo>
                    <a:pt x="0" y="39"/>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84" name="Rectangle 76"/>
            <p:cNvSpPr>
              <a:spLocks noChangeArrowheads="1"/>
            </p:cNvSpPr>
            <p:nvPr/>
          </p:nvSpPr>
          <p:spPr bwMode="auto">
            <a:xfrm>
              <a:off x="3532188" y="1808163"/>
              <a:ext cx="150813"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sp>
        <p:nvSpPr>
          <p:cNvPr id="1087" name="Rectangle 81"/>
          <p:cNvSpPr>
            <a:spLocks noChangeArrowheads="1"/>
          </p:cNvSpPr>
          <p:nvPr/>
        </p:nvSpPr>
        <p:spPr bwMode="auto">
          <a:xfrm>
            <a:off x="612775" y="386556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1105" name="群組 1104"/>
          <p:cNvGrpSpPr/>
          <p:nvPr/>
        </p:nvGrpSpPr>
        <p:grpSpPr>
          <a:xfrm>
            <a:off x="577850" y="2003425"/>
            <a:ext cx="2252663" cy="2000250"/>
            <a:chOff x="577850" y="2003425"/>
            <a:chExt cx="2252663" cy="2000250"/>
          </a:xfrm>
        </p:grpSpPr>
        <p:sp>
          <p:nvSpPr>
            <p:cNvPr id="1088" name="Arc 82"/>
            <p:cNvSpPr>
              <a:spLocks/>
            </p:cNvSpPr>
            <p:nvPr/>
          </p:nvSpPr>
          <p:spPr bwMode="auto">
            <a:xfrm>
              <a:off x="723900" y="2003425"/>
              <a:ext cx="2106613" cy="2000250"/>
            </a:xfrm>
            <a:custGeom>
              <a:avLst/>
              <a:gdLst>
                <a:gd name="G0" fmla="+- 20697 0 0"/>
                <a:gd name="G1" fmla="+- 21600 0 0"/>
                <a:gd name="G2" fmla="+- 21600 0 0"/>
                <a:gd name="T0" fmla="*/ 0 w 22753"/>
                <a:gd name="T1" fmla="*/ 15420 h 21600"/>
                <a:gd name="T2" fmla="*/ 22753 w 22753"/>
                <a:gd name="T3" fmla="*/ 98 h 21600"/>
                <a:gd name="T4" fmla="*/ 20697 w 22753"/>
                <a:gd name="T5" fmla="*/ 21600 h 21600"/>
              </a:gdLst>
              <a:ahLst/>
              <a:cxnLst>
                <a:cxn ang="0">
                  <a:pos x="T0" y="T1"/>
                </a:cxn>
                <a:cxn ang="0">
                  <a:pos x="T2" y="T3"/>
                </a:cxn>
                <a:cxn ang="0">
                  <a:pos x="T4" y="T5"/>
                </a:cxn>
              </a:cxnLst>
              <a:rect l="0" t="0" r="r" b="b"/>
              <a:pathLst>
                <a:path w="22753" h="21600" fill="none" extrusionOk="0">
                  <a:moveTo>
                    <a:pt x="-1" y="15419"/>
                  </a:moveTo>
                  <a:cubicBezTo>
                    <a:pt x="2732" y="6270"/>
                    <a:pt x="11147" y="0"/>
                    <a:pt x="20697" y="0"/>
                  </a:cubicBezTo>
                  <a:cubicBezTo>
                    <a:pt x="21383" y="0"/>
                    <a:pt x="22069" y="32"/>
                    <a:pt x="22752" y="98"/>
                  </a:cubicBezTo>
                </a:path>
                <a:path w="22753" h="21600" stroke="0" extrusionOk="0">
                  <a:moveTo>
                    <a:pt x="-1" y="15419"/>
                  </a:moveTo>
                  <a:cubicBezTo>
                    <a:pt x="2732" y="6270"/>
                    <a:pt x="11147" y="0"/>
                    <a:pt x="20697" y="0"/>
                  </a:cubicBezTo>
                  <a:cubicBezTo>
                    <a:pt x="21383" y="0"/>
                    <a:pt x="22069" y="32"/>
                    <a:pt x="22752" y="98"/>
                  </a:cubicBezTo>
                  <a:lnTo>
                    <a:pt x="20697" y="21600"/>
                  </a:lnTo>
                  <a:close/>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89" name="Freeform 83"/>
            <p:cNvSpPr>
              <a:spLocks/>
            </p:cNvSpPr>
            <p:nvPr/>
          </p:nvSpPr>
          <p:spPr bwMode="auto">
            <a:xfrm>
              <a:off x="676275" y="3422650"/>
              <a:ext cx="87313" cy="158750"/>
            </a:xfrm>
            <a:custGeom>
              <a:avLst/>
              <a:gdLst>
                <a:gd name="T0" fmla="*/ 11 w 55"/>
                <a:gd name="T1" fmla="*/ 100 h 100"/>
                <a:gd name="T2" fmla="*/ 55 w 55"/>
                <a:gd name="T3" fmla="*/ 11 h 100"/>
                <a:gd name="T4" fmla="*/ 0 w 55"/>
                <a:gd name="T5" fmla="*/ 0 h 100"/>
                <a:gd name="T6" fmla="*/ 11 w 55"/>
                <a:gd name="T7" fmla="*/ 100 h 100"/>
              </a:gdLst>
              <a:ahLst/>
              <a:cxnLst>
                <a:cxn ang="0">
                  <a:pos x="T0" y="T1"/>
                </a:cxn>
                <a:cxn ang="0">
                  <a:pos x="T2" y="T3"/>
                </a:cxn>
                <a:cxn ang="0">
                  <a:pos x="T4" y="T5"/>
                </a:cxn>
                <a:cxn ang="0">
                  <a:pos x="T6" y="T7"/>
                </a:cxn>
              </a:cxnLst>
              <a:rect l="0" t="0" r="r" b="b"/>
              <a:pathLst>
                <a:path w="55" h="100">
                  <a:moveTo>
                    <a:pt x="11" y="100"/>
                  </a:moveTo>
                  <a:lnTo>
                    <a:pt x="55" y="11"/>
                  </a:lnTo>
                  <a:lnTo>
                    <a:pt x="0" y="0"/>
                  </a:lnTo>
                  <a:lnTo>
                    <a:pt x="11" y="100"/>
                  </a:lnTo>
                  <a:close/>
                </a:path>
              </a:pathLst>
            </a:custGeom>
            <a:solidFill>
              <a:srgbClr val="0000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090" name="Rectangle 84"/>
            <p:cNvSpPr>
              <a:spLocks noChangeArrowheads="1"/>
            </p:cNvSpPr>
            <p:nvPr/>
          </p:nvSpPr>
          <p:spPr bwMode="auto">
            <a:xfrm>
              <a:off x="577850" y="3333750"/>
              <a:ext cx="1158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100" b="0" i="0" u="none" strike="noStrike" cap="none" normalizeH="0" baseline="0" smtClean="0">
                  <a:ln>
                    <a:noFill/>
                  </a:ln>
                  <a:solidFill>
                    <a:srgbClr val="0000FF"/>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1109"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2508250"/>
            <a:ext cx="284163"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p:cNvPicPr>
            <a:picLocks noChangeAspect="1"/>
          </p:cNvPicPr>
          <p:nvPr/>
        </p:nvPicPr>
        <p:blipFill>
          <a:blip r:embed="rId3"/>
          <a:stretch>
            <a:fillRect/>
          </a:stretch>
        </p:blipFill>
        <p:spPr>
          <a:xfrm>
            <a:off x="2620992" y="3650327"/>
            <a:ext cx="1005927" cy="298730"/>
          </a:xfrm>
          <a:prstGeom prst="rect">
            <a:avLst/>
          </a:prstGeom>
        </p:spPr>
      </p:pic>
    </p:spTree>
    <p:extLst>
      <p:ext uri="{BB962C8B-B14F-4D97-AF65-F5344CB8AC3E}">
        <p14:creationId xmlns:p14="http://schemas.microsoft.com/office/powerpoint/2010/main" val="39295012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中低層心智模式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51</a:t>
            </a:fld>
            <a:endParaRPr lang="en-US" altLang="zh-TW"/>
          </a:p>
        </p:txBody>
      </p:sp>
      <p:sp>
        <p:nvSpPr>
          <p:cNvPr id="5" name="AutoShape 3"/>
          <p:cNvSpPr>
            <a:spLocks noChangeAspect="1" noChangeArrowheads="1" noTextEdit="1"/>
          </p:cNvSpPr>
          <p:nvPr/>
        </p:nvSpPr>
        <p:spPr bwMode="auto">
          <a:xfrm>
            <a:off x="395288" y="1554163"/>
            <a:ext cx="8347075" cy="417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grpSp>
        <p:nvGrpSpPr>
          <p:cNvPr id="4103" name="群組 4102"/>
          <p:cNvGrpSpPr/>
          <p:nvPr/>
        </p:nvGrpSpPr>
        <p:grpSpPr>
          <a:xfrm>
            <a:off x="630238" y="2732088"/>
            <a:ext cx="4029076" cy="1597025"/>
            <a:chOff x="630238" y="2732088"/>
            <a:chExt cx="4029076" cy="1597025"/>
          </a:xfrm>
        </p:grpSpPr>
        <p:sp>
          <p:nvSpPr>
            <p:cNvPr id="7" name="Rectangle 6"/>
            <p:cNvSpPr>
              <a:spLocks noChangeArrowheads="1"/>
            </p:cNvSpPr>
            <p:nvPr/>
          </p:nvSpPr>
          <p:spPr bwMode="auto">
            <a:xfrm>
              <a:off x="630238" y="34036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犧牲公司利益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101" name="群組 4100"/>
            <p:cNvGrpSpPr/>
            <p:nvPr/>
          </p:nvGrpSpPr>
          <p:grpSpPr>
            <a:xfrm>
              <a:off x="1295401" y="2732088"/>
              <a:ext cx="3363913" cy="1597025"/>
              <a:chOff x="1295401" y="2732088"/>
              <a:chExt cx="3363913" cy="1597025"/>
            </a:xfrm>
          </p:grpSpPr>
          <p:sp>
            <p:nvSpPr>
              <p:cNvPr id="6" name="Rectangle 5"/>
              <p:cNvSpPr>
                <a:spLocks noChangeArrowheads="1"/>
              </p:cNvSpPr>
              <p:nvPr/>
            </p:nvSpPr>
            <p:spPr bwMode="auto">
              <a:xfrm>
                <a:off x="3429001" y="33655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600" dirty="0" smtClean="0">
                    <a:solidFill>
                      <a:srgbClr val="000000"/>
                    </a:solidFill>
                    <a:latin typeface="Times New Roman" panose="02020603050405020304" pitchFamily="18" charset="0"/>
                  </a:rPr>
                  <a:t>環境利益優</a:t>
                </a:r>
                <a:r>
                  <a:rPr lang="zh-TW" altLang="en-US" sz="1600" dirty="0">
                    <a:solidFill>
                      <a:srgbClr val="000000"/>
                    </a:solidFill>
                    <a:latin typeface="Times New Roman" panose="02020603050405020304" pitchFamily="18" charset="0"/>
                  </a:rPr>
                  <a:t>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099" name="群組 4098"/>
              <p:cNvGrpSpPr/>
              <p:nvPr/>
            </p:nvGrpSpPr>
            <p:grpSpPr>
              <a:xfrm>
                <a:off x="1295401" y="2732088"/>
                <a:ext cx="2628900" cy="1597025"/>
                <a:chOff x="1295401" y="2732088"/>
                <a:chExt cx="2628900" cy="1597025"/>
              </a:xfrm>
            </p:grpSpPr>
            <p:sp>
              <p:nvSpPr>
                <p:cNvPr id="12" name="Arc 11"/>
                <p:cNvSpPr>
                  <a:spLocks/>
                </p:cNvSpPr>
                <p:nvPr/>
              </p:nvSpPr>
              <p:spPr bwMode="auto">
                <a:xfrm>
                  <a:off x="1436688" y="2732088"/>
                  <a:ext cx="2487613" cy="1597025"/>
                </a:xfrm>
                <a:custGeom>
                  <a:avLst/>
                  <a:gdLst>
                    <a:gd name="G0" fmla="+- 15705 0 0"/>
                    <a:gd name="G1" fmla="+- 0 0 0"/>
                    <a:gd name="G2" fmla="+- 21600 0 0"/>
                    <a:gd name="T0" fmla="*/ 33671 w 33671"/>
                    <a:gd name="T1" fmla="*/ 11991 h 21600"/>
                    <a:gd name="T2" fmla="*/ 0 w 33671"/>
                    <a:gd name="T3" fmla="*/ 14829 h 21600"/>
                    <a:gd name="T4" fmla="*/ 15705 w 33671"/>
                    <a:gd name="T5" fmla="*/ 0 h 21600"/>
                  </a:gdLst>
                  <a:ahLst/>
                  <a:cxnLst>
                    <a:cxn ang="0">
                      <a:pos x="T0" y="T1"/>
                    </a:cxn>
                    <a:cxn ang="0">
                      <a:pos x="T2" y="T3"/>
                    </a:cxn>
                    <a:cxn ang="0">
                      <a:pos x="T4" y="T5"/>
                    </a:cxn>
                  </a:cxnLst>
                  <a:rect l="0" t="0" r="r" b="b"/>
                  <a:pathLst>
                    <a:path w="33671" h="21600" fill="none" extrusionOk="0">
                      <a:moveTo>
                        <a:pt x="33670" y="11990"/>
                      </a:moveTo>
                      <a:cubicBezTo>
                        <a:pt x="29663" y="17994"/>
                        <a:pt x="22923" y="21600"/>
                        <a:pt x="15705" y="21600"/>
                      </a:cubicBezTo>
                      <a:cubicBezTo>
                        <a:pt x="9761" y="21600"/>
                        <a:pt x="4080" y="19150"/>
                        <a:pt x="-1" y="14829"/>
                      </a:cubicBezTo>
                    </a:path>
                    <a:path w="33671" h="21600" stroke="0" extrusionOk="0">
                      <a:moveTo>
                        <a:pt x="33670" y="11990"/>
                      </a:moveTo>
                      <a:cubicBezTo>
                        <a:pt x="29663" y="17994"/>
                        <a:pt x="22923" y="21600"/>
                        <a:pt x="15705" y="21600"/>
                      </a:cubicBezTo>
                      <a:cubicBezTo>
                        <a:pt x="9761" y="21600"/>
                        <a:pt x="4080" y="19150"/>
                        <a:pt x="-1" y="14829"/>
                      </a:cubicBezTo>
                      <a:lnTo>
                        <a:pt x="15705" y="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Freeform 12"/>
                <p:cNvSpPr>
                  <a:spLocks/>
                </p:cNvSpPr>
                <p:nvPr/>
              </p:nvSpPr>
              <p:spPr bwMode="auto">
                <a:xfrm>
                  <a:off x="1295401" y="3662363"/>
                  <a:ext cx="196850" cy="220663"/>
                </a:xfrm>
                <a:custGeom>
                  <a:avLst/>
                  <a:gdLst>
                    <a:gd name="T0" fmla="*/ 0 w 124"/>
                    <a:gd name="T1" fmla="*/ 0 h 139"/>
                    <a:gd name="T2" fmla="*/ 54 w 124"/>
                    <a:gd name="T3" fmla="*/ 139 h 139"/>
                    <a:gd name="T4" fmla="*/ 124 w 124"/>
                    <a:gd name="T5" fmla="*/ 85 h 139"/>
                    <a:gd name="T6" fmla="*/ 0 w 124"/>
                    <a:gd name="T7" fmla="*/ 0 h 139"/>
                  </a:gdLst>
                  <a:ahLst/>
                  <a:cxnLst>
                    <a:cxn ang="0">
                      <a:pos x="T0" y="T1"/>
                    </a:cxn>
                    <a:cxn ang="0">
                      <a:pos x="T2" y="T3"/>
                    </a:cxn>
                    <a:cxn ang="0">
                      <a:pos x="T4" y="T5"/>
                    </a:cxn>
                    <a:cxn ang="0">
                      <a:pos x="T6" y="T7"/>
                    </a:cxn>
                  </a:cxnLst>
                  <a:rect l="0" t="0" r="r" b="b"/>
                  <a:pathLst>
                    <a:path w="124" h="139">
                      <a:moveTo>
                        <a:pt x="0" y="0"/>
                      </a:moveTo>
                      <a:lnTo>
                        <a:pt x="54" y="139"/>
                      </a:lnTo>
                      <a:lnTo>
                        <a:pt x="124" y="85"/>
                      </a:lnTo>
                      <a:lnTo>
                        <a:pt x="0" y="0"/>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4" name="Rectangle 13"/>
                <p:cNvSpPr>
                  <a:spLocks noChangeArrowheads="1"/>
                </p:cNvSpPr>
                <p:nvPr/>
              </p:nvSpPr>
              <p:spPr bwMode="auto">
                <a:xfrm>
                  <a:off x="1504951" y="362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grpSp>
      <p:grpSp>
        <p:nvGrpSpPr>
          <p:cNvPr id="4102" name="群組 4101"/>
          <p:cNvGrpSpPr/>
          <p:nvPr/>
        </p:nvGrpSpPr>
        <p:grpSpPr>
          <a:xfrm>
            <a:off x="1304926" y="2713038"/>
            <a:ext cx="2703513" cy="1620838"/>
            <a:chOff x="1304926" y="2713038"/>
            <a:chExt cx="2703513" cy="1620838"/>
          </a:xfrm>
        </p:grpSpPr>
        <p:sp>
          <p:nvSpPr>
            <p:cNvPr id="15" name="Arc 14"/>
            <p:cNvSpPr>
              <a:spLocks/>
            </p:cNvSpPr>
            <p:nvPr/>
          </p:nvSpPr>
          <p:spPr bwMode="auto">
            <a:xfrm>
              <a:off x="1304926" y="2713038"/>
              <a:ext cx="2444750" cy="1620838"/>
            </a:xfrm>
            <a:custGeom>
              <a:avLst/>
              <a:gdLst>
                <a:gd name="G0" fmla="+- 17544 0 0"/>
                <a:gd name="G1" fmla="+- 21600 0 0"/>
                <a:gd name="G2" fmla="+- 21600 0 0"/>
                <a:gd name="T0" fmla="*/ 0 w 32572"/>
                <a:gd name="T1" fmla="*/ 8999 h 21600"/>
                <a:gd name="T2" fmla="*/ 32572 w 32572"/>
                <a:gd name="T3" fmla="*/ 6085 h 21600"/>
                <a:gd name="T4" fmla="*/ 17544 w 32572"/>
                <a:gd name="T5" fmla="*/ 21600 h 21600"/>
              </a:gdLst>
              <a:ahLst/>
              <a:cxnLst>
                <a:cxn ang="0">
                  <a:pos x="T0" y="T1"/>
                </a:cxn>
                <a:cxn ang="0">
                  <a:pos x="T2" y="T3"/>
                </a:cxn>
                <a:cxn ang="0">
                  <a:pos x="T4" y="T5"/>
                </a:cxn>
              </a:cxnLst>
              <a:rect l="0" t="0" r="r" b="b"/>
              <a:pathLst>
                <a:path w="32572" h="21600" fill="none" extrusionOk="0">
                  <a:moveTo>
                    <a:pt x="0" y="8999"/>
                  </a:moveTo>
                  <a:cubicBezTo>
                    <a:pt x="4058" y="3349"/>
                    <a:pt x="10588" y="0"/>
                    <a:pt x="17544" y="0"/>
                  </a:cubicBezTo>
                  <a:cubicBezTo>
                    <a:pt x="23153" y="0"/>
                    <a:pt x="28542" y="2182"/>
                    <a:pt x="32572" y="6084"/>
                  </a:cubicBezTo>
                </a:path>
                <a:path w="32572" h="21600" stroke="0" extrusionOk="0">
                  <a:moveTo>
                    <a:pt x="0" y="8999"/>
                  </a:moveTo>
                  <a:cubicBezTo>
                    <a:pt x="4058" y="3349"/>
                    <a:pt x="10588" y="0"/>
                    <a:pt x="17544" y="0"/>
                  </a:cubicBezTo>
                  <a:cubicBezTo>
                    <a:pt x="23153" y="0"/>
                    <a:pt x="28542" y="2182"/>
                    <a:pt x="32572" y="6084"/>
                  </a:cubicBezTo>
                  <a:lnTo>
                    <a:pt x="17544" y="2160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15"/>
            <p:cNvSpPr>
              <a:spLocks/>
            </p:cNvSpPr>
            <p:nvPr/>
          </p:nvSpPr>
          <p:spPr bwMode="auto">
            <a:xfrm>
              <a:off x="3698876" y="3119438"/>
              <a:ext cx="211138" cy="234950"/>
            </a:xfrm>
            <a:custGeom>
              <a:avLst/>
              <a:gdLst>
                <a:gd name="T0" fmla="*/ 133 w 133"/>
                <a:gd name="T1" fmla="*/ 148 h 148"/>
                <a:gd name="T2" fmla="*/ 70 w 133"/>
                <a:gd name="T3" fmla="*/ 0 h 148"/>
                <a:gd name="T4" fmla="*/ 0 w 133"/>
                <a:gd name="T5" fmla="*/ 54 h 148"/>
                <a:gd name="T6" fmla="*/ 133 w 133"/>
                <a:gd name="T7" fmla="*/ 148 h 148"/>
              </a:gdLst>
              <a:ahLst/>
              <a:cxnLst>
                <a:cxn ang="0">
                  <a:pos x="T0" y="T1"/>
                </a:cxn>
                <a:cxn ang="0">
                  <a:pos x="T2" y="T3"/>
                </a:cxn>
                <a:cxn ang="0">
                  <a:pos x="T4" y="T5"/>
                </a:cxn>
                <a:cxn ang="0">
                  <a:pos x="T6" y="T7"/>
                </a:cxn>
              </a:cxnLst>
              <a:rect l="0" t="0" r="r" b="b"/>
              <a:pathLst>
                <a:path w="133" h="148">
                  <a:moveTo>
                    <a:pt x="133" y="148"/>
                  </a:moveTo>
                  <a:lnTo>
                    <a:pt x="70" y="0"/>
                  </a:lnTo>
                  <a:lnTo>
                    <a:pt x="0" y="54"/>
                  </a:lnTo>
                  <a:lnTo>
                    <a:pt x="133" y="148"/>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Rectangle 16"/>
            <p:cNvSpPr>
              <a:spLocks noChangeArrowheads="1"/>
            </p:cNvSpPr>
            <p:nvPr/>
          </p:nvSpPr>
          <p:spPr bwMode="auto">
            <a:xfrm>
              <a:off x="3822701" y="295910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4" name="群組 4103"/>
          <p:cNvGrpSpPr/>
          <p:nvPr/>
        </p:nvGrpSpPr>
        <p:grpSpPr>
          <a:xfrm>
            <a:off x="4086226" y="1973263"/>
            <a:ext cx="2705100" cy="2238376"/>
            <a:chOff x="4086226" y="1973263"/>
            <a:chExt cx="2705100" cy="2238376"/>
          </a:xfrm>
        </p:grpSpPr>
        <p:sp>
          <p:nvSpPr>
            <p:cNvPr id="8" name="Rectangle 7"/>
            <p:cNvSpPr>
              <a:spLocks noChangeArrowheads="1"/>
            </p:cNvSpPr>
            <p:nvPr/>
          </p:nvSpPr>
          <p:spPr bwMode="auto">
            <a:xfrm>
              <a:off x="5561013" y="2022476"/>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思維框架擴大</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8" name="Arc 17"/>
            <p:cNvSpPr>
              <a:spLocks/>
            </p:cNvSpPr>
            <p:nvPr/>
          </p:nvSpPr>
          <p:spPr bwMode="auto">
            <a:xfrm>
              <a:off x="4086226" y="2254251"/>
              <a:ext cx="1876425" cy="1957388"/>
            </a:xfrm>
            <a:custGeom>
              <a:avLst/>
              <a:gdLst>
                <a:gd name="G0" fmla="+- 19631 0 0"/>
                <a:gd name="G1" fmla="+- 20477 0 0"/>
                <a:gd name="G2" fmla="+- 21600 0 0"/>
                <a:gd name="T0" fmla="*/ 0 w 19631"/>
                <a:gd name="T1" fmla="*/ 11467 h 20477"/>
                <a:gd name="T2" fmla="*/ 12758 w 19631"/>
                <a:gd name="T3" fmla="*/ 0 h 20477"/>
                <a:gd name="T4" fmla="*/ 19631 w 19631"/>
                <a:gd name="T5" fmla="*/ 20477 h 20477"/>
              </a:gdLst>
              <a:ahLst/>
              <a:cxnLst>
                <a:cxn ang="0">
                  <a:pos x="T0" y="T1"/>
                </a:cxn>
                <a:cxn ang="0">
                  <a:pos x="T2" y="T3"/>
                </a:cxn>
                <a:cxn ang="0">
                  <a:pos x="T4" y="T5"/>
                </a:cxn>
              </a:cxnLst>
              <a:rect l="0" t="0" r="r" b="b"/>
              <a:pathLst>
                <a:path w="19631" h="20477" fill="none" extrusionOk="0">
                  <a:moveTo>
                    <a:pt x="-1" y="11466"/>
                  </a:moveTo>
                  <a:cubicBezTo>
                    <a:pt x="2487" y="6047"/>
                    <a:pt x="7104" y="1897"/>
                    <a:pt x="12757" y="-1"/>
                  </a:cubicBezTo>
                </a:path>
                <a:path w="19631" h="20477" stroke="0" extrusionOk="0">
                  <a:moveTo>
                    <a:pt x="-1" y="11466"/>
                  </a:moveTo>
                  <a:cubicBezTo>
                    <a:pt x="2487" y="6047"/>
                    <a:pt x="7104" y="1897"/>
                    <a:pt x="12757" y="-1"/>
                  </a:cubicBezTo>
                  <a:lnTo>
                    <a:pt x="19631" y="20477"/>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Freeform 18"/>
            <p:cNvSpPr>
              <a:spLocks/>
            </p:cNvSpPr>
            <p:nvPr/>
          </p:nvSpPr>
          <p:spPr bwMode="auto">
            <a:xfrm>
              <a:off x="5289551" y="2182813"/>
              <a:ext cx="247650" cy="123825"/>
            </a:xfrm>
            <a:custGeom>
              <a:avLst/>
              <a:gdLst>
                <a:gd name="T0" fmla="*/ 156 w 156"/>
                <a:gd name="T1" fmla="*/ 8 h 78"/>
                <a:gd name="T2" fmla="*/ 0 w 156"/>
                <a:gd name="T3" fmla="*/ 0 h 78"/>
                <a:gd name="T4" fmla="*/ 16 w 156"/>
                <a:gd name="T5" fmla="*/ 78 h 78"/>
                <a:gd name="T6" fmla="*/ 156 w 156"/>
                <a:gd name="T7" fmla="*/ 8 h 78"/>
              </a:gdLst>
              <a:ahLst/>
              <a:cxnLst>
                <a:cxn ang="0">
                  <a:pos x="T0" y="T1"/>
                </a:cxn>
                <a:cxn ang="0">
                  <a:pos x="T2" y="T3"/>
                </a:cxn>
                <a:cxn ang="0">
                  <a:pos x="T4" y="T5"/>
                </a:cxn>
                <a:cxn ang="0">
                  <a:pos x="T6" y="T7"/>
                </a:cxn>
              </a:cxnLst>
              <a:rect l="0" t="0" r="r" b="b"/>
              <a:pathLst>
                <a:path w="156" h="78">
                  <a:moveTo>
                    <a:pt x="156" y="8"/>
                  </a:moveTo>
                  <a:lnTo>
                    <a:pt x="0" y="0"/>
                  </a:lnTo>
                  <a:lnTo>
                    <a:pt x="16" y="78"/>
                  </a:lnTo>
                  <a:lnTo>
                    <a:pt x="156" y="8"/>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0" name="Rectangle 19"/>
            <p:cNvSpPr>
              <a:spLocks noChangeArrowheads="1"/>
            </p:cNvSpPr>
            <p:nvPr/>
          </p:nvSpPr>
          <p:spPr bwMode="auto">
            <a:xfrm>
              <a:off x="5216526" y="1973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5" name="群組 4104"/>
          <p:cNvGrpSpPr/>
          <p:nvPr/>
        </p:nvGrpSpPr>
        <p:grpSpPr>
          <a:xfrm>
            <a:off x="6627813" y="2057401"/>
            <a:ext cx="1901826" cy="1628775"/>
            <a:chOff x="6627813" y="2057401"/>
            <a:chExt cx="1901826" cy="1628775"/>
          </a:xfrm>
        </p:grpSpPr>
        <p:sp>
          <p:nvSpPr>
            <p:cNvPr id="9" name="Rectangle 8"/>
            <p:cNvSpPr>
              <a:spLocks noChangeArrowheads="1"/>
            </p:cNvSpPr>
            <p:nvPr/>
          </p:nvSpPr>
          <p:spPr bwMode="auto">
            <a:xfrm>
              <a:off x="7299326" y="3440113"/>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Arc 20"/>
            <p:cNvSpPr>
              <a:spLocks/>
            </p:cNvSpPr>
            <p:nvPr/>
          </p:nvSpPr>
          <p:spPr bwMode="auto">
            <a:xfrm>
              <a:off x="6627813" y="2057401"/>
              <a:ext cx="1258888" cy="1254125"/>
            </a:xfrm>
            <a:custGeom>
              <a:avLst/>
              <a:gdLst>
                <a:gd name="G0" fmla="+- 0 0 0"/>
                <a:gd name="G1" fmla="+- 21464 0 0"/>
                <a:gd name="G2" fmla="+- 21600 0 0"/>
                <a:gd name="T0" fmla="*/ 2420 w 21507"/>
                <a:gd name="T1" fmla="*/ 0 h 21464"/>
                <a:gd name="T2" fmla="*/ 21507 w 21507"/>
                <a:gd name="T3" fmla="*/ 19463 h 21464"/>
                <a:gd name="T4" fmla="*/ 0 w 21507"/>
                <a:gd name="T5" fmla="*/ 21464 h 21464"/>
              </a:gdLst>
              <a:ahLst/>
              <a:cxnLst>
                <a:cxn ang="0">
                  <a:pos x="T0" y="T1"/>
                </a:cxn>
                <a:cxn ang="0">
                  <a:pos x="T2" y="T3"/>
                </a:cxn>
                <a:cxn ang="0">
                  <a:pos x="T4" y="T5"/>
                </a:cxn>
              </a:cxnLst>
              <a:rect l="0" t="0" r="r" b="b"/>
              <a:pathLst>
                <a:path w="21507" h="21464" fill="none" extrusionOk="0">
                  <a:moveTo>
                    <a:pt x="2420" y="-1"/>
                  </a:moveTo>
                  <a:cubicBezTo>
                    <a:pt x="12589" y="1146"/>
                    <a:pt x="20559" y="9272"/>
                    <a:pt x="21507" y="19462"/>
                  </a:cubicBezTo>
                </a:path>
                <a:path w="21507" h="21464" stroke="0" extrusionOk="0">
                  <a:moveTo>
                    <a:pt x="2420" y="-1"/>
                  </a:moveTo>
                  <a:cubicBezTo>
                    <a:pt x="12589" y="1146"/>
                    <a:pt x="20559" y="9272"/>
                    <a:pt x="21507" y="19462"/>
                  </a:cubicBezTo>
                  <a:lnTo>
                    <a:pt x="0" y="21464"/>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Freeform 21"/>
            <p:cNvSpPr>
              <a:spLocks/>
            </p:cNvSpPr>
            <p:nvPr/>
          </p:nvSpPr>
          <p:spPr bwMode="auto">
            <a:xfrm>
              <a:off x="7829551" y="3181351"/>
              <a:ext cx="123825" cy="246063"/>
            </a:xfrm>
            <a:custGeom>
              <a:avLst/>
              <a:gdLst>
                <a:gd name="T0" fmla="*/ 39 w 78"/>
                <a:gd name="T1" fmla="*/ 155 h 155"/>
                <a:gd name="T2" fmla="*/ 78 w 78"/>
                <a:gd name="T3" fmla="*/ 8 h 155"/>
                <a:gd name="T4" fmla="*/ 0 w 78"/>
                <a:gd name="T5" fmla="*/ 0 h 155"/>
                <a:gd name="T6" fmla="*/ 39 w 78"/>
                <a:gd name="T7" fmla="*/ 155 h 155"/>
              </a:gdLst>
              <a:ahLst/>
              <a:cxnLst>
                <a:cxn ang="0">
                  <a:pos x="T0" y="T1"/>
                </a:cxn>
                <a:cxn ang="0">
                  <a:pos x="T2" y="T3"/>
                </a:cxn>
                <a:cxn ang="0">
                  <a:pos x="T4" y="T5"/>
                </a:cxn>
                <a:cxn ang="0">
                  <a:pos x="T6" y="T7"/>
                </a:cxn>
              </a:cxnLst>
              <a:rect l="0" t="0" r="r" b="b"/>
              <a:pathLst>
                <a:path w="78" h="155">
                  <a:moveTo>
                    <a:pt x="39" y="155"/>
                  </a:moveTo>
                  <a:lnTo>
                    <a:pt x="78" y="8"/>
                  </a:lnTo>
                  <a:lnTo>
                    <a:pt x="0" y="0"/>
                  </a:lnTo>
                  <a:lnTo>
                    <a:pt x="39" y="155"/>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3" name="Rectangle 22"/>
            <p:cNvSpPr>
              <a:spLocks noChangeArrowheads="1"/>
            </p:cNvSpPr>
            <p:nvPr/>
          </p:nvSpPr>
          <p:spPr bwMode="auto">
            <a:xfrm>
              <a:off x="8002588" y="3082926"/>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6" name="群組 4105"/>
          <p:cNvGrpSpPr/>
          <p:nvPr/>
        </p:nvGrpSpPr>
        <p:grpSpPr>
          <a:xfrm>
            <a:off x="6388101" y="3700463"/>
            <a:ext cx="1530350" cy="1514476"/>
            <a:chOff x="6388101" y="3700463"/>
            <a:chExt cx="1530350" cy="1514476"/>
          </a:xfrm>
        </p:grpSpPr>
        <p:sp>
          <p:nvSpPr>
            <p:cNvPr id="10" name="Rectangle 9"/>
            <p:cNvSpPr>
              <a:spLocks noChangeArrowheads="1"/>
            </p:cNvSpPr>
            <p:nvPr/>
          </p:nvSpPr>
          <p:spPr bwMode="auto">
            <a:xfrm>
              <a:off x="6388101" y="4968876"/>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4" name="Arc 23"/>
            <p:cNvSpPr>
              <a:spLocks/>
            </p:cNvSpPr>
            <p:nvPr/>
          </p:nvSpPr>
          <p:spPr bwMode="auto">
            <a:xfrm>
              <a:off x="6678613" y="3700463"/>
              <a:ext cx="1239838" cy="1154113"/>
            </a:xfrm>
            <a:custGeom>
              <a:avLst/>
              <a:gdLst>
                <a:gd name="G0" fmla="+- 0 0 0"/>
                <a:gd name="G1" fmla="+- 2476 0 0"/>
                <a:gd name="G2" fmla="+- 21600 0 0"/>
                <a:gd name="T0" fmla="*/ 21458 w 21600"/>
                <a:gd name="T1" fmla="*/ 0 h 20106"/>
                <a:gd name="T2" fmla="*/ 12479 w 21600"/>
                <a:gd name="T3" fmla="*/ 20106 h 20106"/>
                <a:gd name="T4" fmla="*/ 0 w 21600"/>
                <a:gd name="T5" fmla="*/ 2476 h 20106"/>
              </a:gdLst>
              <a:ahLst/>
              <a:cxnLst>
                <a:cxn ang="0">
                  <a:pos x="T0" y="T1"/>
                </a:cxn>
                <a:cxn ang="0">
                  <a:pos x="T2" y="T3"/>
                </a:cxn>
                <a:cxn ang="0">
                  <a:pos x="T4" y="T5"/>
                </a:cxn>
              </a:cxnLst>
              <a:rect l="0" t="0" r="r" b="b"/>
              <a:pathLst>
                <a:path w="21600" h="20106" fill="none" extrusionOk="0">
                  <a:moveTo>
                    <a:pt x="21457" y="0"/>
                  </a:moveTo>
                  <a:cubicBezTo>
                    <a:pt x="21552" y="821"/>
                    <a:pt x="21600" y="1648"/>
                    <a:pt x="21600" y="2476"/>
                  </a:cubicBezTo>
                  <a:cubicBezTo>
                    <a:pt x="21600" y="9484"/>
                    <a:pt x="18199" y="16057"/>
                    <a:pt x="12479" y="20106"/>
                  </a:cubicBezTo>
                </a:path>
                <a:path w="21600" h="20106" stroke="0" extrusionOk="0">
                  <a:moveTo>
                    <a:pt x="21457" y="0"/>
                  </a:moveTo>
                  <a:cubicBezTo>
                    <a:pt x="21552" y="821"/>
                    <a:pt x="21600" y="1648"/>
                    <a:pt x="21600" y="2476"/>
                  </a:cubicBezTo>
                  <a:cubicBezTo>
                    <a:pt x="21600" y="9484"/>
                    <a:pt x="18199" y="16057"/>
                    <a:pt x="12479" y="20106"/>
                  </a:cubicBezTo>
                  <a:lnTo>
                    <a:pt x="0" y="2476"/>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Freeform 24"/>
            <p:cNvSpPr>
              <a:spLocks/>
            </p:cNvSpPr>
            <p:nvPr/>
          </p:nvSpPr>
          <p:spPr bwMode="auto">
            <a:xfrm>
              <a:off x="7200901" y="4795838"/>
              <a:ext cx="234950" cy="173038"/>
            </a:xfrm>
            <a:custGeom>
              <a:avLst/>
              <a:gdLst>
                <a:gd name="T0" fmla="*/ 0 w 148"/>
                <a:gd name="T1" fmla="*/ 109 h 109"/>
                <a:gd name="T2" fmla="*/ 148 w 148"/>
                <a:gd name="T3" fmla="*/ 70 h 109"/>
                <a:gd name="T4" fmla="*/ 109 w 148"/>
                <a:gd name="T5" fmla="*/ 0 h 109"/>
                <a:gd name="T6" fmla="*/ 0 w 148"/>
                <a:gd name="T7" fmla="*/ 109 h 109"/>
              </a:gdLst>
              <a:ahLst/>
              <a:cxnLst>
                <a:cxn ang="0">
                  <a:pos x="T0" y="T1"/>
                </a:cxn>
                <a:cxn ang="0">
                  <a:pos x="T2" y="T3"/>
                </a:cxn>
                <a:cxn ang="0">
                  <a:pos x="T4" y="T5"/>
                </a:cxn>
                <a:cxn ang="0">
                  <a:pos x="T6" y="T7"/>
                </a:cxn>
              </a:cxnLst>
              <a:rect l="0" t="0" r="r" b="b"/>
              <a:pathLst>
                <a:path w="148" h="109">
                  <a:moveTo>
                    <a:pt x="0" y="109"/>
                  </a:moveTo>
                  <a:lnTo>
                    <a:pt x="148" y="70"/>
                  </a:lnTo>
                  <a:lnTo>
                    <a:pt x="109" y="0"/>
                  </a:lnTo>
                  <a:lnTo>
                    <a:pt x="0" y="109"/>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 name="Rectangle 25"/>
            <p:cNvSpPr>
              <a:spLocks noChangeArrowheads="1"/>
            </p:cNvSpPr>
            <p:nvPr/>
          </p:nvSpPr>
          <p:spPr bwMode="auto">
            <a:xfrm>
              <a:off x="7423151" y="489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7" name="群組 4106"/>
          <p:cNvGrpSpPr/>
          <p:nvPr/>
        </p:nvGrpSpPr>
        <p:grpSpPr>
          <a:xfrm>
            <a:off x="3822701" y="2597151"/>
            <a:ext cx="2598737" cy="2913063"/>
            <a:chOff x="3822701" y="2597151"/>
            <a:chExt cx="2598737" cy="2913063"/>
          </a:xfrm>
        </p:grpSpPr>
        <p:sp>
          <p:nvSpPr>
            <p:cNvPr id="11" name="Rectangle 10"/>
            <p:cNvSpPr>
              <a:spLocks noChangeArrowheads="1"/>
            </p:cNvSpPr>
            <p:nvPr/>
          </p:nvSpPr>
          <p:spPr bwMode="auto">
            <a:xfrm>
              <a:off x="3822701" y="4857751"/>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7" name="Arc 26"/>
            <p:cNvSpPr>
              <a:spLocks/>
            </p:cNvSpPr>
            <p:nvPr/>
          </p:nvSpPr>
          <p:spPr bwMode="auto">
            <a:xfrm>
              <a:off x="4710113" y="2597151"/>
              <a:ext cx="1711325" cy="2743200"/>
            </a:xfrm>
            <a:custGeom>
              <a:avLst/>
              <a:gdLst>
                <a:gd name="G0" fmla="+- 7048 0 0"/>
                <a:gd name="G1" fmla="+- 0 0 0"/>
                <a:gd name="G2" fmla="+- 21600 0 0"/>
                <a:gd name="T0" fmla="*/ 13467 w 13467"/>
                <a:gd name="T1" fmla="*/ 20624 h 21600"/>
                <a:gd name="T2" fmla="*/ 0 w 13467"/>
                <a:gd name="T3" fmla="*/ 20418 h 21600"/>
                <a:gd name="T4" fmla="*/ 7048 w 13467"/>
                <a:gd name="T5" fmla="*/ 0 h 21600"/>
              </a:gdLst>
              <a:ahLst/>
              <a:cxnLst>
                <a:cxn ang="0">
                  <a:pos x="T0" y="T1"/>
                </a:cxn>
                <a:cxn ang="0">
                  <a:pos x="T2" y="T3"/>
                </a:cxn>
                <a:cxn ang="0">
                  <a:pos x="T4" y="T5"/>
                </a:cxn>
              </a:cxnLst>
              <a:rect l="0" t="0" r="r" b="b"/>
              <a:pathLst>
                <a:path w="13467" h="21600" fill="none" extrusionOk="0">
                  <a:moveTo>
                    <a:pt x="13467" y="20624"/>
                  </a:moveTo>
                  <a:cubicBezTo>
                    <a:pt x="11388" y="21271"/>
                    <a:pt x="9224" y="21600"/>
                    <a:pt x="7048" y="21600"/>
                  </a:cubicBezTo>
                  <a:cubicBezTo>
                    <a:pt x="4649" y="21600"/>
                    <a:pt x="2267" y="21200"/>
                    <a:pt x="0" y="20417"/>
                  </a:cubicBezTo>
                </a:path>
                <a:path w="13467" h="21600" stroke="0" extrusionOk="0">
                  <a:moveTo>
                    <a:pt x="13467" y="20624"/>
                  </a:moveTo>
                  <a:cubicBezTo>
                    <a:pt x="11388" y="21271"/>
                    <a:pt x="9224" y="21600"/>
                    <a:pt x="7048" y="21600"/>
                  </a:cubicBezTo>
                  <a:cubicBezTo>
                    <a:pt x="4649" y="21600"/>
                    <a:pt x="2267" y="21200"/>
                    <a:pt x="0" y="20417"/>
                  </a:cubicBezTo>
                  <a:lnTo>
                    <a:pt x="7048"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 name="Freeform 27"/>
            <p:cNvSpPr>
              <a:spLocks/>
            </p:cNvSpPr>
            <p:nvPr/>
          </p:nvSpPr>
          <p:spPr bwMode="auto">
            <a:xfrm>
              <a:off x="4500563" y="5116513"/>
              <a:ext cx="234950" cy="147638"/>
            </a:xfrm>
            <a:custGeom>
              <a:avLst/>
              <a:gdLst>
                <a:gd name="T0" fmla="*/ 0 w 148"/>
                <a:gd name="T1" fmla="*/ 0 h 93"/>
                <a:gd name="T2" fmla="*/ 117 w 148"/>
                <a:gd name="T3" fmla="*/ 93 h 93"/>
                <a:gd name="T4" fmla="*/ 148 w 148"/>
                <a:gd name="T5" fmla="*/ 8 h 93"/>
                <a:gd name="T6" fmla="*/ 0 w 148"/>
                <a:gd name="T7" fmla="*/ 0 h 93"/>
              </a:gdLst>
              <a:ahLst/>
              <a:cxnLst>
                <a:cxn ang="0">
                  <a:pos x="T0" y="T1"/>
                </a:cxn>
                <a:cxn ang="0">
                  <a:pos x="T2" y="T3"/>
                </a:cxn>
                <a:cxn ang="0">
                  <a:pos x="T4" y="T5"/>
                </a:cxn>
                <a:cxn ang="0">
                  <a:pos x="T6" y="T7"/>
                </a:cxn>
              </a:cxnLst>
              <a:rect l="0" t="0" r="r" b="b"/>
              <a:pathLst>
                <a:path w="148" h="93">
                  <a:moveTo>
                    <a:pt x="0" y="0"/>
                  </a:moveTo>
                  <a:lnTo>
                    <a:pt x="117" y="93"/>
                  </a:lnTo>
                  <a:lnTo>
                    <a:pt x="148" y="8"/>
                  </a:lnTo>
                  <a:lnTo>
                    <a:pt x="0"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9" name="Rectangle 28"/>
            <p:cNvSpPr>
              <a:spLocks noChangeArrowheads="1"/>
            </p:cNvSpPr>
            <p:nvPr/>
          </p:nvSpPr>
          <p:spPr bwMode="auto">
            <a:xfrm>
              <a:off x="4598988" y="523875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8" name="群組 4107"/>
          <p:cNvGrpSpPr/>
          <p:nvPr/>
        </p:nvGrpSpPr>
        <p:grpSpPr>
          <a:xfrm>
            <a:off x="1060451" y="3371851"/>
            <a:ext cx="2916238" cy="1928813"/>
            <a:chOff x="1060451" y="3371851"/>
            <a:chExt cx="2916238" cy="1928813"/>
          </a:xfrm>
        </p:grpSpPr>
        <p:sp>
          <p:nvSpPr>
            <p:cNvPr id="30" name="Arc 29"/>
            <p:cNvSpPr>
              <a:spLocks/>
            </p:cNvSpPr>
            <p:nvPr/>
          </p:nvSpPr>
          <p:spPr bwMode="auto">
            <a:xfrm>
              <a:off x="1266826" y="3371851"/>
              <a:ext cx="2709863" cy="1928813"/>
            </a:xfrm>
            <a:custGeom>
              <a:avLst/>
              <a:gdLst>
                <a:gd name="G0" fmla="+- 20834 0 0"/>
                <a:gd name="G1" fmla="+- 0 0 0"/>
                <a:gd name="G2" fmla="+- 21600 0 0"/>
                <a:gd name="T0" fmla="*/ 30342 w 30342"/>
                <a:gd name="T1" fmla="*/ 19395 h 21600"/>
                <a:gd name="T2" fmla="*/ 0 w 30342"/>
                <a:gd name="T3" fmla="*/ 5702 h 21600"/>
                <a:gd name="T4" fmla="*/ 20834 w 30342"/>
                <a:gd name="T5" fmla="*/ 0 h 21600"/>
              </a:gdLst>
              <a:ahLst/>
              <a:cxnLst>
                <a:cxn ang="0">
                  <a:pos x="T0" y="T1"/>
                </a:cxn>
                <a:cxn ang="0">
                  <a:pos x="T2" y="T3"/>
                </a:cxn>
                <a:cxn ang="0">
                  <a:pos x="T4" y="T5"/>
                </a:cxn>
              </a:cxnLst>
              <a:rect l="0" t="0" r="r" b="b"/>
              <a:pathLst>
                <a:path w="30342" h="21600" fill="none" extrusionOk="0">
                  <a:moveTo>
                    <a:pt x="30341" y="19394"/>
                  </a:moveTo>
                  <a:cubicBezTo>
                    <a:pt x="27382" y="20845"/>
                    <a:pt x="24130" y="21600"/>
                    <a:pt x="20834" y="21600"/>
                  </a:cubicBezTo>
                  <a:cubicBezTo>
                    <a:pt x="11100" y="21600"/>
                    <a:pt x="2569" y="15090"/>
                    <a:pt x="0" y="5701"/>
                  </a:cubicBezTo>
                </a:path>
                <a:path w="30342" h="21600" stroke="0" extrusionOk="0">
                  <a:moveTo>
                    <a:pt x="30341" y="19394"/>
                  </a:moveTo>
                  <a:cubicBezTo>
                    <a:pt x="27382" y="20845"/>
                    <a:pt x="24130" y="21600"/>
                    <a:pt x="20834" y="21600"/>
                  </a:cubicBezTo>
                  <a:cubicBezTo>
                    <a:pt x="11100" y="21600"/>
                    <a:pt x="2569" y="15090"/>
                    <a:pt x="0" y="5701"/>
                  </a:cubicBezTo>
                  <a:lnTo>
                    <a:pt x="20834"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Line 30"/>
            <p:cNvSpPr>
              <a:spLocks noChangeShapeType="1"/>
            </p:cNvSpPr>
            <p:nvPr/>
          </p:nvSpPr>
          <p:spPr bwMode="auto">
            <a:xfrm flipH="1">
              <a:off x="1443038" y="44021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6" name="Line 31"/>
            <p:cNvSpPr>
              <a:spLocks noChangeShapeType="1"/>
            </p:cNvSpPr>
            <p:nvPr/>
          </p:nvSpPr>
          <p:spPr bwMode="auto">
            <a:xfrm flipH="1">
              <a:off x="1419226" y="43767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7" name="Freeform 32"/>
            <p:cNvSpPr>
              <a:spLocks/>
            </p:cNvSpPr>
            <p:nvPr/>
          </p:nvSpPr>
          <p:spPr bwMode="auto">
            <a:xfrm>
              <a:off x="1196976" y="3662363"/>
              <a:ext cx="123825" cy="233363"/>
            </a:xfrm>
            <a:custGeom>
              <a:avLst/>
              <a:gdLst>
                <a:gd name="T0" fmla="*/ 15 w 78"/>
                <a:gd name="T1" fmla="*/ 0 h 147"/>
                <a:gd name="T2" fmla="*/ 0 w 78"/>
                <a:gd name="T3" fmla="*/ 147 h 147"/>
                <a:gd name="T4" fmla="*/ 78 w 78"/>
                <a:gd name="T5" fmla="*/ 132 h 147"/>
                <a:gd name="T6" fmla="*/ 15 w 78"/>
                <a:gd name="T7" fmla="*/ 0 h 147"/>
              </a:gdLst>
              <a:ahLst/>
              <a:cxnLst>
                <a:cxn ang="0">
                  <a:pos x="T0" y="T1"/>
                </a:cxn>
                <a:cxn ang="0">
                  <a:pos x="T2" y="T3"/>
                </a:cxn>
                <a:cxn ang="0">
                  <a:pos x="T4" y="T5"/>
                </a:cxn>
                <a:cxn ang="0">
                  <a:pos x="T6" y="T7"/>
                </a:cxn>
              </a:cxnLst>
              <a:rect l="0" t="0" r="r" b="b"/>
              <a:pathLst>
                <a:path w="78" h="147">
                  <a:moveTo>
                    <a:pt x="15" y="0"/>
                  </a:moveTo>
                  <a:lnTo>
                    <a:pt x="0" y="147"/>
                  </a:lnTo>
                  <a:lnTo>
                    <a:pt x="78" y="132"/>
                  </a:lnTo>
                  <a:lnTo>
                    <a:pt x="15"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4098" name="Rectangle 33"/>
            <p:cNvSpPr>
              <a:spLocks noChangeArrowheads="1"/>
            </p:cNvSpPr>
            <p:nvPr/>
          </p:nvSpPr>
          <p:spPr bwMode="auto">
            <a:xfrm>
              <a:off x="1060451" y="3797301"/>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2082"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51" y="3292476"/>
            <a:ext cx="393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6" y="3624263"/>
            <a:ext cx="393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39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082"/>
                                        </p:tgtEl>
                                        <p:attrNameLst>
                                          <p:attrName>style.visibility</p:attrName>
                                        </p:attrNameLst>
                                      </p:cBhvr>
                                      <p:to>
                                        <p:strVal val="visible"/>
                                      </p:to>
                                    </p:set>
                                    <p:animEffect transition="in" filter="fade">
                                      <p:cBhvr>
                                        <p:cTn id="15" dur="1000"/>
                                        <p:tgtEl>
                                          <p:spTgt spid="2082"/>
                                        </p:tgtEl>
                                      </p:cBhvr>
                                    </p:animEffect>
                                    <p:anim calcmode="lin" valueType="num">
                                      <p:cBhvr>
                                        <p:cTn id="16" dur="1000" fill="hold"/>
                                        <p:tgtEl>
                                          <p:spTgt spid="2082"/>
                                        </p:tgtEl>
                                        <p:attrNameLst>
                                          <p:attrName>ppt_x</p:attrName>
                                        </p:attrNameLst>
                                      </p:cBhvr>
                                      <p:tavLst>
                                        <p:tav tm="0">
                                          <p:val>
                                            <p:strVal val="#ppt_x"/>
                                          </p:val>
                                        </p:tav>
                                        <p:tav tm="100000">
                                          <p:val>
                                            <p:strVal val="#ppt_x"/>
                                          </p:val>
                                        </p:tav>
                                      </p:tavLst>
                                    </p:anim>
                                    <p:anim calcmode="lin" valueType="num">
                                      <p:cBhvr>
                                        <p:cTn id="17"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0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0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10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10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083"/>
                                        </p:tgtEl>
                                        <p:attrNameLst>
                                          <p:attrName>style.visibility</p:attrName>
                                        </p:attrNameLst>
                                      </p:cBhvr>
                                      <p:to>
                                        <p:strVal val="visible"/>
                                      </p:to>
                                    </p:set>
                                    <p:animEffect transition="in" filter="fade">
                                      <p:cBhvr>
                                        <p:cTn id="42" dur="1000"/>
                                        <p:tgtEl>
                                          <p:spTgt spid="2083"/>
                                        </p:tgtEl>
                                      </p:cBhvr>
                                    </p:animEffect>
                                    <p:anim calcmode="lin" valueType="num">
                                      <p:cBhvr>
                                        <p:cTn id="43" dur="1000" fill="hold"/>
                                        <p:tgtEl>
                                          <p:spTgt spid="2083"/>
                                        </p:tgtEl>
                                        <p:attrNameLst>
                                          <p:attrName>ppt_x</p:attrName>
                                        </p:attrNameLst>
                                      </p:cBhvr>
                                      <p:tavLst>
                                        <p:tav tm="0">
                                          <p:val>
                                            <p:strVal val="#ppt_x"/>
                                          </p:val>
                                        </p:tav>
                                        <p:tav tm="100000">
                                          <p:val>
                                            <p:strVal val="#ppt_x"/>
                                          </p:val>
                                        </p:tav>
                                      </p:tavLst>
                                    </p:anim>
                                    <p:anim calcmode="lin" valueType="num">
                                      <p:cBhvr>
                                        <p:cTn id="44" dur="1000" fill="hold"/>
                                        <p:tgtEl>
                                          <p:spTgt spid="2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中低層心智模式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52</a:t>
            </a:fld>
            <a:endParaRPr lang="en-US" altLang="zh-TW"/>
          </a:p>
        </p:txBody>
      </p:sp>
      <p:sp>
        <p:nvSpPr>
          <p:cNvPr id="5" name="AutoShape 3"/>
          <p:cNvSpPr>
            <a:spLocks noChangeAspect="1" noChangeArrowheads="1" noTextEdit="1"/>
          </p:cNvSpPr>
          <p:nvPr/>
        </p:nvSpPr>
        <p:spPr bwMode="auto">
          <a:xfrm>
            <a:off x="395288" y="1554163"/>
            <a:ext cx="8347075" cy="417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TW" altLang="en-US"/>
          </a:p>
        </p:txBody>
      </p:sp>
      <p:sp>
        <p:nvSpPr>
          <p:cNvPr id="7" name="Rectangle 6"/>
          <p:cNvSpPr>
            <a:spLocks noChangeArrowheads="1"/>
          </p:cNvSpPr>
          <p:nvPr/>
        </p:nvSpPr>
        <p:spPr bwMode="auto">
          <a:xfrm>
            <a:off x="630238" y="34036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犧牲公司利益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nvGrpSpPr>
          <p:cNvPr id="4102" name="群組 4101"/>
          <p:cNvGrpSpPr/>
          <p:nvPr/>
        </p:nvGrpSpPr>
        <p:grpSpPr>
          <a:xfrm>
            <a:off x="1304926" y="2713038"/>
            <a:ext cx="2703513" cy="1620838"/>
            <a:chOff x="1304926" y="2713038"/>
            <a:chExt cx="2703513" cy="1620838"/>
          </a:xfrm>
        </p:grpSpPr>
        <p:sp>
          <p:nvSpPr>
            <p:cNvPr id="15" name="Arc 14"/>
            <p:cNvSpPr>
              <a:spLocks/>
            </p:cNvSpPr>
            <p:nvPr/>
          </p:nvSpPr>
          <p:spPr bwMode="auto">
            <a:xfrm>
              <a:off x="1304926" y="2713038"/>
              <a:ext cx="2444750" cy="1620838"/>
            </a:xfrm>
            <a:custGeom>
              <a:avLst/>
              <a:gdLst>
                <a:gd name="G0" fmla="+- 17544 0 0"/>
                <a:gd name="G1" fmla="+- 21600 0 0"/>
                <a:gd name="G2" fmla="+- 21600 0 0"/>
                <a:gd name="T0" fmla="*/ 0 w 32572"/>
                <a:gd name="T1" fmla="*/ 8999 h 21600"/>
                <a:gd name="T2" fmla="*/ 32572 w 32572"/>
                <a:gd name="T3" fmla="*/ 6085 h 21600"/>
                <a:gd name="T4" fmla="*/ 17544 w 32572"/>
                <a:gd name="T5" fmla="*/ 21600 h 21600"/>
              </a:gdLst>
              <a:ahLst/>
              <a:cxnLst>
                <a:cxn ang="0">
                  <a:pos x="T0" y="T1"/>
                </a:cxn>
                <a:cxn ang="0">
                  <a:pos x="T2" y="T3"/>
                </a:cxn>
                <a:cxn ang="0">
                  <a:pos x="T4" y="T5"/>
                </a:cxn>
              </a:cxnLst>
              <a:rect l="0" t="0" r="r" b="b"/>
              <a:pathLst>
                <a:path w="32572" h="21600" fill="none" extrusionOk="0">
                  <a:moveTo>
                    <a:pt x="0" y="8999"/>
                  </a:moveTo>
                  <a:cubicBezTo>
                    <a:pt x="4058" y="3349"/>
                    <a:pt x="10588" y="0"/>
                    <a:pt x="17544" y="0"/>
                  </a:cubicBezTo>
                  <a:cubicBezTo>
                    <a:pt x="23153" y="0"/>
                    <a:pt x="28542" y="2182"/>
                    <a:pt x="32572" y="6084"/>
                  </a:cubicBezTo>
                </a:path>
                <a:path w="32572" h="21600" stroke="0" extrusionOk="0">
                  <a:moveTo>
                    <a:pt x="0" y="8999"/>
                  </a:moveTo>
                  <a:cubicBezTo>
                    <a:pt x="4058" y="3349"/>
                    <a:pt x="10588" y="0"/>
                    <a:pt x="17544" y="0"/>
                  </a:cubicBezTo>
                  <a:cubicBezTo>
                    <a:pt x="23153" y="0"/>
                    <a:pt x="28542" y="2182"/>
                    <a:pt x="32572" y="6084"/>
                  </a:cubicBezTo>
                  <a:lnTo>
                    <a:pt x="17544" y="21600"/>
                  </a:lnTo>
                  <a:close/>
                </a:path>
              </a:pathLst>
            </a:custGeom>
            <a:noFill/>
            <a:ln w="365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6" name="Freeform 15"/>
            <p:cNvSpPr>
              <a:spLocks/>
            </p:cNvSpPr>
            <p:nvPr/>
          </p:nvSpPr>
          <p:spPr bwMode="auto">
            <a:xfrm>
              <a:off x="3698876" y="3119438"/>
              <a:ext cx="211138" cy="234950"/>
            </a:xfrm>
            <a:custGeom>
              <a:avLst/>
              <a:gdLst>
                <a:gd name="T0" fmla="*/ 133 w 133"/>
                <a:gd name="T1" fmla="*/ 148 h 148"/>
                <a:gd name="T2" fmla="*/ 70 w 133"/>
                <a:gd name="T3" fmla="*/ 0 h 148"/>
                <a:gd name="T4" fmla="*/ 0 w 133"/>
                <a:gd name="T5" fmla="*/ 54 h 148"/>
                <a:gd name="T6" fmla="*/ 133 w 133"/>
                <a:gd name="T7" fmla="*/ 148 h 148"/>
              </a:gdLst>
              <a:ahLst/>
              <a:cxnLst>
                <a:cxn ang="0">
                  <a:pos x="T0" y="T1"/>
                </a:cxn>
                <a:cxn ang="0">
                  <a:pos x="T2" y="T3"/>
                </a:cxn>
                <a:cxn ang="0">
                  <a:pos x="T4" y="T5"/>
                </a:cxn>
                <a:cxn ang="0">
                  <a:pos x="T6" y="T7"/>
                </a:cxn>
              </a:cxnLst>
              <a:rect l="0" t="0" r="r" b="b"/>
              <a:pathLst>
                <a:path w="133" h="148">
                  <a:moveTo>
                    <a:pt x="133" y="148"/>
                  </a:moveTo>
                  <a:lnTo>
                    <a:pt x="70" y="0"/>
                  </a:lnTo>
                  <a:lnTo>
                    <a:pt x="0" y="54"/>
                  </a:lnTo>
                  <a:lnTo>
                    <a:pt x="133" y="148"/>
                  </a:lnTo>
                  <a:close/>
                </a:path>
              </a:pathLst>
            </a:custGeom>
            <a:solidFill>
              <a:srgbClr val="FF0000"/>
            </a:solidFill>
            <a:ln w="1270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7" name="Rectangle 16"/>
            <p:cNvSpPr>
              <a:spLocks noChangeArrowheads="1"/>
            </p:cNvSpPr>
            <p:nvPr/>
          </p:nvSpPr>
          <p:spPr bwMode="auto">
            <a:xfrm>
              <a:off x="3822701" y="295910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4" name="群組 4103"/>
          <p:cNvGrpSpPr/>
          <p:nvPr/>
        </p:nvGrpSpPr>
        <p:grpSpPr>
          <a:xfrm>
            <a:off x="4086226" y="1973263"/>
            <a:ext cx="2705100" cy="2238376"/>
            <a:chOff x="4086226" y="1973263"/>
            <a:chExt cx="2705100" cy="2238376"/>
          </a:xfrm>
        </p:grpSpPr>
        <p:sp>
          <p:nvSpPr>
            <p:cNvPr id="8" name="Rectangle 7"/>
            <p:cNvSpPr>
              <a:spLocks noChangeArrowheads="1"/>
            </p:cNvSpPr>
            <p:nvPr/>
          </p:nvSpPr>
          <p:spPr bwMode="auto">
            <a:xfrm>
              <a:off x="5561013" y="2022476"/>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思維框架擴大</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18" name="Arc 17"/>
            <p:cNvSpPr>
              <a:spLocks/>
            </p:cNvSpPr>
            <p:nvPr/>
          </p:nvSpPr>
          <p:spPr bwMode="auto">
            <a:xfrm>
              <a:off x="4086226" y="2254251"/>
              <a:ext cx="1876425" cy="1957388"/>
            </a:xfrm>
            <a:custGeom>
              <a:avLst/>
              <a:gdLst>
                <a:gd name="G0" fmla="+- 19631 0 0"/>
                <a:gd name="G1" fmla="+- 20477 0 0"/>
                <a:gd name="G2" fmla="+- 21600 0 0"/>
                <a:gd name="T0" fmla="*/ 0 w 19631"/>
                <a:gd name="T1" fmla="*/ 11467 h 20477"/>
                <a:gd name="T2" fmla="*/ 12758 w 19631"/>
                <a:gd name="T3" fmla="*/ 0 h 20477"/>
                <a:gd name="T4" fmla="*/ 19631 w 19631"/>
                <a:gd name="T5" fmla="*/ 20477 h 20477"/>
              </a:gdLst>
              <a:ahLst/>
              <a:cxnLst>
                <a:cxn ang="0">
                  <a:pos x="T0" y="T1"/>
                </a:cxn>
                <a:cxn ang="0">
                  <a:pos x="T2" y="T3"/>
                </a:cxn>
                <a:cxn ang="0">
                  <a:pos x="T4" y="T5"/>
                </a:cxn>
              </a:cxnLst>
              <a:rect l="0" t="0" r="r" b="b"/>
              <a:pathLst>
                <a:path w="19631" h="20477" fill="none" extrusionOk="0">
                  <a:moveTo>
                    <a:pt x="-1" y="11466"/>
                  </a:moveTo>
                  <a:cubicBezTo>
                    <a:pt x="2487" y="6047"/>
                    <a:pt x="7104" y="1897"/>
                    <a:pt x="12757" y="-1"/>
                  </a:cubicBezTo>
                </a:path>
                <a:path w="19631" h="20477" stroke="0" extrusionOk="0">
                  <a:moveTo>
                    <a:pt x="-1" y="11466"/>
                  </a:moveTo>
                  <a:cubicBezTo>
                    <a:pt x="2487" y="6047"/>
                    <a:pt x="7104" y="1897"/>
                    <a:pt x="12757" y="-1"/>
                  </a:cubicBezTo>
                  <a:lnTo>
                    <a:pt x="19631" y="20477"/>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9" name="Freeform 18"/>
            <p:cNvSpPr>
              <a:spLocks/>
            </p:cNvSpPr>
            <p:nvPr/>
          </p:nvSpPr>
          <p:spPr bwMode="auto">
            <a:xfrm>
              <a:off x="5289551" y="2182813"/>
              <a:ext cx="247650" cy="123825"/>
            </a:xfrm>
            <a:custGeom>
              <a:avLst/>
              <a:gdLst>
                <a:gd name="T0" fmla="*/ 156 w 156"/>
                <a:gd name="T1" fmla="*/ 8 h 78"/>
                <a:gd name="T2" fmla="*/ 0 w 156"/>
                <a:gd name="T3" fmla="*/ 0 h 78"/>
                <a:gd name="T4" fmla="*/ 16 w 156"/>
                <a:gd name="T5" fmla="*/ 78 h 78"/>
                <a:gd name="T6" fmla="*/ 156 w 156"/>
                <a:gd name="T7" fmla="*/ 8 h 78"/>
              </a:gdLst>
              <a:ahLst/>
              <a:cxnLst>
                <a:cxn ang="0">
                  <a:pos x="T0" y="T1"/>
                </a:cxn>
                <a:cxn ang="0">
                  <a:pos x="T2" y="T3"/>
                </a:cxn>
                <a:cxn ang="0">
                  <a:pos x="T4" y="T5"/>
                </a:cxn>
                <a:cxn ang="0">
                  <a:pos x="T6" y="T7"/>
                </a:cxn>
              </a:cxnLst>
              <a:rect l="0" t="0" r="r" b="b"/>
              <a:pathLst>
                <a:path w="156" h="78">
                  <a:moveTo>
                    <a:pt x="156" y="8"/>
                  </a:moveTo>
                  <a:lnTo>
                    <a:pt x="0" y="0"/>
                  </a:lnTo>
                  <a:lnTo>
                    <a:pt x="16" y="78"/>
                  </a:lnTo>
                  <a:lnTo>
                    <a:pt x="156" y="8"/>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0" name="Rectangle 19"/>
            <p:cNvSpPr>
              <a:spLocks noChangeArrowheads="1"/>
            </p:cNvSpPr>
            <p:nvPr/>
          </p:nvSpPr>
          <p:spPr bwMode="auto">
            <a:xfrm>
              <a:off x="5216526" y="1973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dirty="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4105" name="群組 4104"/>
          <p:cNvGrpSpPr/>
          <p:nvPr/>
        </p:nvGrpSpPr>
        <p:grpSpPr>
          <a:xfrm>
            <a:off x="6627813" y="2057401"/>
            <a:ext cx="1901826" cy="1628775"/>
            <a:chOff x="6627813" y="2057401"/>
            <a:chExt cx="1901826" cy="1628775"/>
          </a:xfrm>
        </p:grpSpPr>
        <p:sp>
          <p:nvSpPr>
            <p:cNvPr id="9" name="Rectangle 8"/>
            <p:cNvSpPr>
              <a:spLocks noChangeArrowheads="1"/>
            </p:cNvSpPr>
            <p:nvPr/>
          </p:nvSpPr>
          <p:spPr bwMode="auto">
            <a:xfrm>
              <a:off x="7299326" y="3440113"/>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危機處裡準確</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1" name="Arc 20"/>
            <p:cNvSpPr>
              <a:spLocks/>
            </p:cNvSpPr>
            <p:nvPr/>
          </p:nvSpPr>
          <p:spPr bwMode="auto">
            <a:xfrm>
              <a:off x="6627813" y="2057401"/>
              <a:ext cx="1258888" cy="1254125"/>
            </a:xfrm>
            <a:custGeom>
              <a:avLst/>
              <a:gdLst>
                <a:gd name="G0" fmla="+- 0 0 0"/>
                <a:gd name="G1" fmla="+- 21464 0 0"/>
                <a:gd name="G2" fmla="+- 21600 0 0"/>
                <a:gd name="T0" fmla="*/ 2420 w 21507"/>
                <a:gd name="T1" fmla="*/ 0 h 21464"/>
                <a:gd name="T2" fmla="*/ 21507 w 21507"/>
                <a:gd name="T3" fmla="*/ 19463 h 21464"/>
                <a:gd name="T4" fmla="*/ 0 w 21507"/>
                <a:gd name="T5" fmla="*/ 21464 h 21464"/>
              </a:gdLst>
              <a:ahLst/>
              <a:cxnLst>
                <a:cxn ang="0">
                  <a:pos x="T0" y="T1"/>
                </a:cxn>
                <a:cxn ang="0">
                  <a:pos x="T2" y="T3"/>
                </a:cxn>
                <a:cxn ang="0">
                  <a:pos x="T4" y="T5"/>
                </a:cxn>
              </a:cxnLst>
              <a:rect l="0" t="0" r="r" b="b"/>
              <a:pathLst>
                <a:path w="21507" h="21464" fill="none" extrusionOk="0">
                  <a:moveTo>
                    <a:pt x="2420" y="-1"/>
                  </a:moveTo>
                  <a:cubicBezTo>
                    <a:pt x="12589" y="1146"/>
                    <a:pt x="20559" y="9272"/>
                    <a:pt x="21507" y="19462"/>
                  </a:cubicBezTo>
                </a:path>
                <a:path w="21507" h="21464" stroke="0" extrusionOk="0">
                  <a:moveTo>
                    <a:pt x="2420" y="-1"/>
                  </a:moveTo>
                  <a:cubicBezTo>
                    <a:pt x="12589" y="1146"/>
                    <a:pt x="20559" y="9272"/>
                    <a:pt x="21507" y="19462"/>
                  </a:cubicBezTo>
                  <a:lnTo>
                    <a:pt x="0" y="21464"/>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Freeform 21"/>
            <p:cNvSpPr>
              <a:spLocks/>
            </p:cNvSpPr>
            <p:nvPr/>
          </p:nvSpPr>
          <p:spPr bwMode="auto">
            <a:xfrm>
              <a:off x="7829551" y="3181351"/>
              <a:ext cx="123825" cy="246063"/>
            </a:xfrm>
            <a:custGeom>
              <a:avLst/>
              <a:gdLst>
                <a:gd name="T0" fmla="*/ 39 w 78"/>
                <a:gd name="T1" fmla="*/ 155 h 155"/>
                <a:gd name="T2" fmla="*/ 78 w 78"/>
                <a:gd name="T3" fmla="*/ 8 h 155"/>
                <a:gd name="T4" fmla="*/ 0 w 78"/>
                <a:gd name="T5" fmla="*/ 0 h 155"/>
                <a:gd name="T6" fmla="*/ 39 w 78"/>
                <a:gd name="T7" fmla="*/ 155 h 155"/>
              </a:gdLst>
              <a:ahLst/>
              <a:cxnLst>
                <a:cxn ang="0">
                  <a:pos x="T0" y="T1"/>
                </a:cxn>
                <a:cxn ang="0">
                  <a:pos x="T2" y="T3"/>
                </a:cxn>
                <a:cxn ang="0">
                  <a:pos x="T4" y="T5"/>
                </a:cxn>
                <a:cxn ang="0">
                  <a:pos x="T6" y="T7"/>
                </a:cxn>
              </a:cxnLst>
              <a:rect l="0" t="0" r="r" b="b"/>
              <a:pathLst>
                <a:path w="78" h="155">
                  <a:moveTo>
                    <a:pt x="39" y="155"/>
                  </a:moveTo>
                  <a:lnTo>
                    <a:pt x="78" y="8"/>
                  </a:lnTo>
                  <a:lnTo>
                    <a:pt x="0" y="0"/>
                  </a:lnTo>
                  <a:lnTo>
                    <a:pt x="39" y="155"/>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3" name="Rectangle 22"/>
            <p:cNvSpPr>
              <a:spLocks noChangeArrowheads="1"/>
            </p:cNvSpPr>
            <p:nvPr/>
          </p:nvSpPr>
          <p:spPr bwMode="auto">
            <a:xfrm>
              <a:off x="8002588" y="3082926"/>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6" name="群組 4105"/>
          <p:cNvGrpSpPr/>
          <p:nvPr/>
        </p:nvGrpSpPr>
        <p:grpSpPr>
          <a:xfrm>
            <a:off x="6388101" y="3700463"/>
            <a:ext cx="1530350" cy="1514476"/>
            <a:chOff x="6388101" y="3700463"/>
            <a:chExt cx="1530350" cy="1514476"/>
          </a:xfrm>
        </p:grpSpPr>
        <p:sp>
          <p:nvSpPr>
            <p:cNvPr id="10" name="Rectangle 9"/>
            <p:cNvSpPr>
              <a:spLocks noChangeArrowheads="1"/>
            </p:cNvSpPr>
            <p:nvPr/>
          </p:nvSpPr>
          <p:spPr bwMode="auto">
            <a:xfrm>
              <a:off x="6388101" y="4968876"/>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社會觀感</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4" name="Arc 23"/>
            <p:cNvSpPr>
              <a:spLocks/>
            </p:cNvSpPr>
            <p:nvPr/>
          </p:nvSpPr>
          <p:spPr bwMode="auto">
            <a:xfrm>
              <a:off x="6678613" y="3700463"/>
              <a:ext cx="1239838" cy="1154113"/>
            </a:xfrm>
            <a:custGeom>
              <a:avLst/>
              <a:gdLst>
                <a:gd name="G0" fmla="+- 0 0 0"/>
                <a:gd name="G1" fmla="+- 2476 0 0"/>
                <a:gd name="G2" fmla="+- 21600 0 0"/>
                <a:gd name="T0" fmla="*/ 21458 w 21600"/>
                <a:gd name="T1" fmla="*/ 0 h 20106"/>
                <a:gd name="T2" fmla="*/ 12479 w 21600"/>
                <a:gd name="T3" fmla="*/ 20106 h 20106"/>
                <a:gd name="T4" fmla="*/ 0 w 21600"/>
                <a:gd name="T5" fmla="*/ 2476 h 20106"/>
              </a:gdLst>
              <a:ahLst/>
              <a:cxnLst>
                <a:cxn ang="0">
                  <a:pos x="T0" y="T1"/>
                </a:cxn>
                <a:cxn ang="0">
                  <a:pos x="T2" y="T3"/>
                </a:cxn>
                <a:cxn ang="0">
                  <a:pos x="T4" y="T5"/>
                </a:cxn>
              </a:cxnLst>
              <a:rect l="0" t="0" r="r" b="b"/>
              <a:pathLst>
                <a:path w="21600" h="20106" fill="none" extrusionOk="0">
                  <a:moveTo>
                    <a:pt x="21457" y="0"/>
                  </a:moveTo>
                  <a:cubicBezTo>
                    <a:pt x="21552" y="821"/>
                    <a:pt x="21600" y="1648"/>
                    <a:pt x="21600" y="2476"/>
                  </a:cubicBezTo>
                  <a:cubicBezTo>
                    <a:pt x="21600" y="9484"/>
                    <a:pt x="18199" y="16057"/>
                    <a:pt x="12479" y="20106"/>
                  </a:cubicBezTo>
                </a:path>
                <a:path w="21600" h="20106" stroke="0" extrusionOk="0">
                  <a:moveTo>
                    <a:pt x="21457" y="0"/>
                  </a:moveTo>
                  <a:cubicBezTo>
                    <a:pt x="21552" y="821"/>
                    <a:pt x="21600" y="1648"/>
                    <a:pt x="21600" y="2476"/>
                  </a:cubicBezTo>
                  <a:cubicBezTo>
                    <a:pt x="21600" y="9484"/>
                    <a:pt x="18199" y="16057"/>
                    <a:pt x="12479" y="20106"/>
                  </a:cubicBezTo>
                  <a:lnTo>
                    <a:pt x="0" y="2476"/>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5" name="Freeform 24"/>
            <p:cNvSpPr>
              <a:spLocks/>
            </p:cNvSpPr>
            <p:nvPr/>
          </p:nvSpPr>
          <p:spPr bwMode="auto">
            <a:xfrm>
              <a:off x="7200901" y="4795838"/>
              <a:ext cx="234950" cy="173038"/>
            </a:xfrm>
            <a:custGeom>
              <a:avLst/>
              <a:gdLst>
                <a:gd name="T0" fmla="*/ 0 w 148"/>
                <a:gd name="T1" fmla="*/ 109 h 109"/>
                <a:gd name="T2" fmla="*/ 148 w 148"/>
                <a:gd name="T3" fmla="*/ 70 h 109"/>
                <a:gd name="T4" fmla="*/ 109 w 148"/>
                <a:gd name="T5" fmla="*/ 0 h 109"/>
                <a:gd name="T6" fmla="*/ 0 w 148"/>
                <a:gd name="T7" fmla="*/ 109 h 109"/>
              </a:gdLst>
              <a:ahLst/>
              <a:cxnLst>
                <a:cxn ang="0">
                  <a:pos x="T0" y="T1"/>
                </a:cxn>
                <a:cxn ang="0">
                  <a:pos x="T2" y="T3"/>
                </a:cxn>
                <a:cxn ang="0">
                  <a:pos x="T4" y="T5"/>
                </a:cxn>
                <a:cxn ang="0">
                  <a:pos x="T6" y="T7"/>
                </a:cxn>
              </a:cxnLst>
              <a:rect l="0" t="0" r="r" b="b"/>
              <a:pathLst>
                <a:path w="148" h="109">
                  <a:moveTo>
                    <a:pt x="0" y="109"/>
                  </a:moveTo>
                  <a:lnTo>
                    <a:pt x="148" y="70"/>
                  </a:lnTo>
                  <a:lnTo>
                    <a:pt x="109" y="0"/>
                  </a:lnTo>
                  <a:lnTo>
                    <a:pt x="0" y="109"/>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6" name="Rectangle 25"/>
            <p:cNvSpPr>
              <a:spLocks noChangeArrowheads="1"/>
            </p:cNvSpPr>
            <p:nvPr/>
          </p:nvSpPr>
          <p:spPr bwMode="auto">
            <a:xfrm>
              <a:off x="7423151" y="4894263"/>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7" name="群組 4106"/>
          <p:cNvGrpSpPr/>
          <p:nvPr/>
        </p:nvGrpSpPr>
        <p:grpSpPr>
          <a:xfrm>
            <a:off x="3822701" y="2597151"/>
            <a:ext cx="2598737" cy="2913063"/>
            <a:chOff x="3822701" y="2597151"/>
            <a:chExt cx="2598737" cy="2913063"/>
          </a:xfrm>
        </p:grpSpPr>
        <p:sp>
          <p:nvSpPr>
            <p:cNvPr id="11" name="Rectangle 10"/>
            <p:cNvSpPr>
              <a:spLocks noChangeArrowheads="1"/>
            </p:cNvSpPr>
            <p:nvPr/>
          </p:nvSpPr>
          <p:spPr bwMode="auto">
            <a:xfrm>
              <a:off x="3822701" y="4857751"/>
              <a:ext cx="8207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600" b="0" i="0" u="none" strike="noStrike" cap="none" normalizeH="0" baseline="0" dirty="0" smtClean="0">
                  <a:ln>
                    <a:noFill/>
                  </a:ln>
                  <a:solidFill>
                    <a:srgbClr val="000000"/>
                  </a:solidFill>
                  <a:effectLst/>
                  <a:latin typeface="Times New Roman" panose="02020603050405020304" pitchFamily="18" charset="0"/>
                </a:rPr>
                <a:t>公司利益</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27" name="Arc 26"/>
            <p:cNvSpPr>
              <a:spLocks/>
            </p:cNvSpPr>
            <p:nvPr/>
          </p:nvSpPr>
          <p:spPr bwMode="auto">
            <a:xfrm>
              <a:off x="4710113" y="2597151"/>
              <a:ext cx="1711325" cy="2743200"/>
            </a:xfrm>
            <a:custGeom>
              <a:avLst/>
              <a:gdLst>
                <a:gd name="G0" fmla="+- 7048 0 0"/>
                <a:gd name="G1" fmla="+- 0 0 0"/>
                <a:gd name="G2" fmla="+- 21600 0 0"/>
                <a:gd name="T0" fmla="*/ 13467 w 13467"/>
                <a:gd name="T1" fmla="*/ 20624 h 21600"/>
                <a:gd name="T2" fmla="*/ 0 w 13467"/>
                <a:gd name="T3" fmla="*/ 20418 h 21600"/>
                <a:gd name="T4" fmla="*/ 7048 w 13467"/>
                <a:gd name="T5" fmla="*/ 0 h 21600"/>
              </a:gdLst>
              <a:ahLst/>
              <a:cxnLst>
                <a:cxn ang="0">
                  <a:pos x="T0" y="T1"/>
                </a:cxn>
                <a:cxn ang="0">
                  <a:pos x="T2" y="T3"/>
                </a:cxn>
                <a:cxn ang="0">
                  <a:pos x="T4" y="T5"/>
                </a:cxn>
              </a:cxnLst>
              <a:rect l="0" t="0" r="r" b="b"/>
              <a:pathLst>
                <a:path w="13467" h="21600" fill="none" extrusionOk="0">
                  <a:moveTo>
                    <a:pt x="13467" y="20624"/>
                  </a:moveTo>
                  <a:cubicBezTo>
                    <a:pt x="11388" y="21271"/>
                    <a:pt x="9224" y="21600"/>
                    <a:pt x="7048" y="21600"/>
                  </a:cubicBezTo>
                  <a:cubicBezTo>
                    <a:pt x="4649" y="21600"/>
                    <a:pt x="2267" y="21200"/>
                    <a:pt x="0" y="20417"/>
                  </a:cubicBezTo>
                </a:path>
                <a:path w="13467" h="21600" stroke="0" extrusionOk="0">
                  <a:moveTo>
                    <a:pt x="13467" y="20624"/>
                  </a:moveTo>
                  <a:cubicBezTo>
                    <a:pt x="11388" y="21271"/>
                    <a:pt x="9224" y="21600"/>
                    <a:pt x="7048" y="21600"/>
                  </a:cubicBezTo>
                  <a:cubicBezTo>
                    <a:pt x="4649" y="21600"/>
                    <a:pt x="2267" y="21200"/>
                    <a:pt x="0" y="20417"/>
                  </a:cubicBezTo>
                  <a:lnTo>
                    <a:pt x="7048"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8" name="Freeform 27"/>
            <p:cNvSpPr>
              <a:spLocks/>
            </p:cNvSpPr>
            <p:nvPr/>
          </p:nvSpPr>
          <p:spPr bwMode="auto">
            <a:xfrm>
              <a:off x="4500563" y="5116513"/>
              <a:ext cx="234950" cy="147638"/>
            </a:xfrm>
            <a:custGeom>
              <a:avLst/>
              <a:gdLst>
                <a:gd name="T0" fmla="*/ 0 w 148"/>
                <a:gd name="T1" fmla="*/ 0 h 93"/>
                <a:gd name="T2" fmla="*/ 117 w 148"/>
                <a:gd name="T3" fmla="*/ 93 h 93"/>
                <a:gd name="T4" fmla="*/ 148 w 148"/>
                <a:gd name="T5" fmla="*/ 8 h 93"/>
                <a:gd name="T6" fmla="*/ 0 w 148"/>
                <a:gd name="T7" fmla="*/ 0 h 93"/>
              </a:gdLst>
              <a:ahLst/>
              <a:cxnLst>
                <a:cxn ang="0">
                  <a:pos x="T0" y="T1"/>
                </a:cxn>
                <a:cxn ang="0">
                  <a:pos x="T2" y="T3"/>
                </a:cxn>
                <a:cxn ang="0">
                  <a:pos x="T4" y="T5"/>
                </a:cxn>
                <a:cxn ang="0">
                  <a:pos x="T6" y="T7"/>
                </a:cxn>
              </a:cxnLst>
              <a:rect l="0" t="0" r="r" b="b"/>
              <a:pathLst>
                <a:path w="148" h="93">
                  <a:moveTo>
                    <a:pt x="0" y="0"/>
                  </a:moveTo>
                  <a:lnTo>
                    <a:pt x="117" y="93"/>
                  </a:lnTo>
                  <a:lnTo>
                    <a:pt x="148" y="8"/>
                  </a:lnTo>
                  <a:lnTo>
                    <a:pt x="0"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29" name="Rectangle 28"/>
            <p:cNvSpPr>
              <a:spLocks noChangeArrowheads="1"/>
            </p:cNvSpPr>
            <p:nvPr/>
          </p:nvSpPr>
          <p:spPr bwMode="auto">
            <a:xfrm>
              <a:off x="4598988" y="5238751"/>
              <a:ext cx="1857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grpSp>
        <p:nvGrpSpPr>
          <p:cNvPr id="4108" name="群組 4107"/>
          <p:cNvGrpSpPr/>
          <p:nvPr/>
        </p:nvGrpSpPr>
        <p:grpSpPr>
          <a:xfrm>
            <a:off x="1060451" y="3371851"/>
            <a:ext cx="2916238" cy="1928813"/>
            <a:chOff x="1060451" y="3371851"/>
            <a:chExt cx="2916238" cy="1928813"/>
          </a:xfrm>
        </p:grpSpPr>
        <p:sp>
          <p:nvSpPr>
            <p:cNvPr id="30" name="Arc 29"/>
            <p:cNvSpPr>
              <a:spLocks/>
            </p:cNvSpPr>
            <p:nvPr/>
          </p:nvSpPr>
          <p:spPr bwMode="auto">
            <a:xfrm>
              <a:off x="1266826" y="3371851"/>
              <a:ext cx="2709863" cy="1928813"/>
            </a:xfrm>
            <a:custGeom>
              <a:avLst/>
              <a:gdLst>
                <a:gd name="G0" fmla="+- 20834 0 0"/>
                <a:gd name="G1" fmla="+- 0 0 0"/>
                <a:gd name="G2" fmla="+- 21600 0 0"/>
                <a:gd name="T0" fmla="*/ 30342 w 30342"/>
                <a:gd name="T1" fmla="*/ 19395 h 21600"/>
                <a:gd name="T2" fmla="*/ 0 w 30342"/>
                <a:gd name="T3" fmla="*/ 5702 h 21600"/>
                <a:gd name="T4" fmla="*/ 20834 w 30342"/>
                <a:gd name="T5" fmla="*/ 0 h 21600"/>
              </a:gdLst>
              <a:ahLst/>
              <a:cxnLst>
                <a:cxn ang="0">
                  <a:pos x="T0" y="T1"/>
                </a:cxn>
                <a:cxn ang="0">
                  <a:pos x="T2" y="T3"/>
                </a:cxn>
                <a:cxn ang="0">
                  <a:pos x="T4" y="T5"/>
                </a:cxn>
              </a:cxnLst>
              <a:rect l="0" t="0" r="r" b="b"/>
              <a:pathLst>
                <a:path w="30342" h="21600" fill="none" extrusionOk="0">
                  <a:moveTo>
                    <a:pt x="30341" y="19394"/>
                  </a:moveTo>
                  <a:cubicBezTo>
                    <a:pt x="27382" y="20845"/>
                    <a:pt x="24130" y="21600"/>
                    <a:pt x="20834" y="21600"/>
                  </a:cubicBezTo>
                  <a:cubicBezTo>
                    <a:pt x="11100" y="21600"/>
                    <a:pt x="2569" y="15090"/>
                    <a:pt x="0" y="5701"/>
                  </a:cubicBezTo>
                </a:path>
                <a:path w="30342" h="21600" stroke="0" extrusionOk="0">
                  <a:moveTo>
                    <a:pt x="30341" y="19394"/>
                  </a:moveTo>
                  <a:cubicBezTo>
                    <a:pt x="27382" y="20845"/>
                    <a:pt x="24130" y="21600"/>
                    <a:pt x="20834" y="21600"/>
                  </a:cubicBezTo>
                  <a:cubicBezTo>
                    <a:pt x="11100" y="21600"/>
                    <a:pt x="2569" y="15090"/>
                    <a:pt x="0" y="5701"/>
                  </a:cubicBezTo>
                  <a:lnTo>
                    <a:pt x="20834" y="0"/>
                  </a:lnTo>
                  <a:close/>
                </a:path>
              </a:pathLst>
            </a:custGeom>
            <a:noFill/>
            <a:ln w="3651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1" name="Line 30"/>
            <p:cNvSpPr>
              <a:spLocks noChangeShapeType="1"/>
            </p:cNvSpPr>
            <p:nvPr/>
          </p:nvSpPr>
          <p:spPr bwMode="auto">
            <a:xfrm flipH="1">
              <a:off x="1443038" y="44021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6" name="Line 31"/>
            <p:cNvSpPr>
              <a:spLocks noChangeShapeType="1"/>
            </p:cNvSpPr>
            <p:nvPr/>
          </p:nvSpPr>
          <p:spPr bwMode="auto">
            <a:xfrm flipH="1">
              <a:off x="1419226" y="4376738"/>
              <a:ext cx="271463" cy="196850"/>
            </a:xfrm>
            <a:prstGeom prst="line">
              <a:avLst/>
            </a:prstGeom>
            <a:noFill/>
            <a:ln w="36513">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097" name="Freeform 32"/>
            <p:cNvSpPr>
              <a:spLocks/>
            </p:cNvSpPr>
            <p:nvPr/>
          </p:nvSpPr>
          <p:spPr bwMode="auto">
            <a:xfrm>
              <a:off x="1196976" y="3662363"/>
              <a:ext cx="123825" cy="233363"/>
            </a:xfrm>
            <a:custGeom>
              <a:avLst/>
              <a:gdLst>
                <a:gd name="T0" fmla="*/ 15 w 78"/>
                <a:gd name="T1" fmla="*/ 0 h 147"/>
                <a:gd name="T2" fmla="*/ 0 w 78"/>
                <a:gd name="T3" fmla="*/ 147 h 147"/>
                <a:gd name="T4" fmla="*/ 78 w 78"/>
                <a:gd name="T5" fmla="*/ 132 h 147"/>
                <a:gd name="T6" fmla="*/ 15 w 78"/>
                <a:gd name="T7" fmla="*/ 0 h 147"/>
              </a:gdLst>
              <a:ahLst/>
              <a:cxnLst>
                <a:cxn ang="0">
                  <a:pos x="T0" y="T1"/>
                </a:cxn>
                <a:cxn ang="0">
                  <a:pos x="T2" y="T3"/>
                </a:cxn>
                <a:cxn ang="0">
                  <a:pos x="T4" y="T5"/>
                </a:cxn>
                <a:cxn ang="0">
                  <a:pos x="T6" y="T7"/>
                </a:cxn>
              </a:cxnLst>
              <a:rect l="0" t="0" r="r" b="b"/>
              <a:pathLst>
                <a:path w="78" h="147">
                  <a:moveTo>
                    <a:pt x="15" y="0"/>
                  </a:moveTo>
                  <a:lnTo>
                    <a:pt x="0" y="147"/>
                  </a:lnTo>
                  <a:lnTo>
                    <a:pt x="78" y="132"/>
                  </a:lnTo>
                  <a:lnTo>
                    <a:pt x="15" y="0"/>
                  </a:lnTo>
                  <a:close/>
                </a:path>
              </a:pathLst>
            </a:custGeom>
            <a:solidFill>
              <a:srgbClr val="0000FF"/>
            </a:solidFill>
            <a:ln w="1270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4098" name="Rectangle 33"/>
            <p:cNvSpPr>
              <a:spLocks noChangeArrowheads="1"/>
            </p:cNvSpPr>
            <p:nvPr/>
          </p:nvSpPr>
          <p:spPr bwMode="auto">
            <a:xfrm>
              <a:off x="1060451" y="3797301"/>
              <a:ext cx="1349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600" b="0" i="0" u="none" strike="noStrike" cap="none" normalizeH="0" baseline="0" smtClean="0">
                  <a:ln>
                    <a:noFill/>
                  </a:ln>
                  <a:solidFill>
                    <a:srgbClr val="000000"/>
                  </a:solidFill>
                  <a:effectLst/>
                  <a:latin typeface="Times New Roman" panose="02020603050405020304" pitchFamily="18" charset="0"/>
                </a:rPr>
                <a:t>-</a:t>
              </a: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grpSp>
      <p:pic>
        <p:nvPicPr>
          <p:cNvPr id="2083"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6" y="3624263"/>
            <a:ext cx="3937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5"/>
          <p:cNvSpPr>
            <a:spLocks noChangeArrowheads="1"/>
          </p:cNvSpPr>
          <p:nvPr/>
        </p:nvSpPr>
        <p:spPr bwMode="auto">
          <a:xfrm>
            <a:off x="3429001" y="3365501"/>
            <a:ext cx="1230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en-US" sz="1600" dirty="0" smtClean="0">
                <a:solidFill>
                  <a:srgbClr val="000000"/>
                </a:solidFill>
                <a:latin typeface="Times New Roman" panose="02020603050405020304" pitchFamily="18" charset="0"/>
              </a:rPr>
              <a:t>環境利益優</a:t>
            </a:r>
            <a:r>
              <a:rPr lang="zh-TW" altLang="en-US" sz="1600" dirty="0">
                <a:solidFill>
                  <a:srgbClr val="000000"/>
                </a:solidFill>
                <a:latin typeface="Times New Roman" panose="02020603050405020304" pitchFamily="18" charset="0"/>
              </a:rPr>
              <a:t>先</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4856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2864" y="-87127"/>
            <a:ext cx="8229600" cy="1143000"/>
          </a:xfrm>
        </p:spPr>
        <p:txBody>
          <a:bodyPr/>
          <a:lstStyle/>
          <a:p>
            <a:r>
              <a:rPr lang="zh-TW" altLang="en-US" dirty="0" smtClean="0"/>
              <a:t>管理者與員工的心智模式</a:t>
            </a:r>
            <a:endParaRPr lang="zh-TW" altLang="en-US" dirty="0"/>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6</a:t>
            </a:fld>
            <a:endParaRPr lang="en-US" altLang="zh-TW"/>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325" y="981571"/>
            <a:ext cx="3861688" cy="5104349"/>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1456" y="1055873"/>
            <a:ext cx="3843564" cy="4955744"/>
          </a:xfrm>
          <a:prstGeom prst="rect">
            <a:avLst/>
          </a:prstGeom>
        </p:spPr>
      </p:pic>
      <p:sp>
        <p:nvSpPr>
          <p:cNvPr id="7" name="矩形 6"/>
          <p:cNvSpPr/>
          <p:nvPr/>
        </p:nvSpPr>
        <p:spPr>
          <a:xfrm>
            <a:off x="3503530" y="6213287"/>
            <a:ext cx="2108269" cy="276999"/>
          </a:xfrm>
          <a:prstGeom prst="rect">
            <a:avLst/>
          </a:prstGeom>
        </p:spPr>
        <p:txBody>
          <a:bodyPr wrap="none">
            <a:spAutoFit/>
          </a:bodyPr>
          <a:lstStyle/>
          <a:p>
            <a:pPr algn="ctr">
              <a:spcBef>
                <a:spcPct val="50000"/>
              </a:spcBef>
            </a:pPr>
            <a:r>
              <a:rPr lang="zh-TW" altLang="en-US" sz="1200" dirty="0">
                <a:solidFill>
                  <a:srgbClr val="FFFF00"/>
                </a:solidFill>
                <a:latin typeface="Times New Roman" pitchFamily="18" charset="0"/>
                <a:ea typeface="標楷體" pitchFamily="65" charset="-120"/>
              </a:rPr>
              <a:t>（資料來源</a:t>
            </a:r>
            <a:r>
              <a:rPr lang="zh-TW" altLang="en-US" sz="1200" dirty="0" smtClean="0">
                <a:solidFill>
                  <a:srgbClr val="FFFF00"/>
                </a:solidFill>
                <a:latin typeface="Times New Roman" pitchFamily="18" charset="0"/>
                <a:ea typeface="標楷體" pitchFamily="65" charset="-120"/>
              </a:rPr>
              <a:t>：艾昌瑞</a:t>
            </a:r>
            <a:r>
              <a:rPr lang="en-US" altLang="zh-TW" sz="1200" dirty="0" smtClean="0">
                <a:solidFill>
                  <a:srgbClr val="FFFF00"/>
                </a:solidFill>
                <a:latin typeface="Times New Roman" pitchFamily="18" charset="0"/>
                <a:ea typeface="標楷體" pitchFamily="65" charset="-120"/>
              </a:rPr>
              <a:t>, 2002</a:t>
            </a:r>
            <a:r>
              <a:rPr lang="zh-TW" altLang="en-US" sz="1200" dirty="0" smtClean="0">
                <a:solidFill>
                  <a:srgbClr val="FFFF00"/>
                </a:solidFill>
                <a:latin typeface="Times New Roman" pitchFamily="18" charset="0"/>
                <a:ea typeface="標楷體" pitchFamily="65" charset="-120"/>
              </a:rPr>
              <a:t>）</a:t>
            </a:r>
            <a:endParaRPr lang="zh-TW" altLang="en-US" sz="1200" dirty="0">
              <a:latin typeface="Times New Roman" pitchFamily="18" charset="0"/>
              <a:ea typeface="標楷體" pitchFamily="65" charset="-120"/>
            </a:endParaRPr>
          </a:p>
        </p:txBody>
      </p:sp>
    </p:spTree>
    <p:extLst>
      <p:ext uri="{BB962C8B-B14F-4D97-AF65-F5344CB8AC3E}">
        <p14:creationId xmlns:p14="http://schemas.microsoft.com/office/powerpoint/2010/main" val="89412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成功者之</a:t>
            </a:r>
            <a:r>
              <a:rPr lang="zh-TW" altLang="en-US" dirty="0"/>
              <a:t>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7</a:t>
            </a:fld>
            <a:endParaRPr lang="en-US" altLang="zh-TW"/>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052736"/>
            <a:ext cx="5184576" cy="4977451"/>
          </a:xfrm>
          <a:prstGeom prst="rect">
            <a:avLst/>
          </a:prstGeom>
        </p:spPr>
      </p:pic>
      <p:sp>
        <p:nvSpPr>
          <p:cNvPr id="7" name="文字方塊 6"/>
          <p:cNvSpPr txBox="1"/>
          <p:nvPr/>
        </p:nvSpPr>
        <p:spPr>
          <a:xfrm>
            <a:off x="3203490" y="6107668"/>
            <a:ext cx="2198038" cy="307777"/>
          </a:xfrm>
          <a:prstGeom prst="rect">
            <a:avLst/>
          </a:prstGeom>
          <a:noFill/>
        </p:spPr>
        <p:txBody>
          <a:bodyPr wrap="none" rtlCol="0">
            <a:spAutoFit/>
          </a:bodyPr>
          <a:lstStyle/>
          <a:p>
            <a:r>
              <a:rPr lang="zh-TW" altLang="en-US" sz="1400" dirty="0" smtClean="0"/>
              <a:t>資料來源：白大昌，</a:t>
            </a:r>
            <a:r>
              <a:rPr lang="en-US" altLang="zh-TW" sz="1400" dirty="0" smtClean="0"/>
              <a:t>2009</a:t>
            </a:r>
            <a:endParaRPr lang="zh-TW" altLang="en-US" sz="1400" dirty="0"/>
          </a:p>
        </p:txBody>
      </p:sp>
    </p:spTree>
    <p:extLst>
      <p:ext uri="{BB962C8B-B14F-4D97-AF65-F5344CB8AC3E}">
        <p14:creationId xmlns:p14="http://schemas.microsoft.com/office/powerpoint/2010/main" val="329864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成功者之心智模式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8</a:t>
            </a:fld>
            <a:endParaRPr lang="en-US" altLang="zh-TW"/>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4620270" cy="362953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9782" y="2518520"/>
            <a:ext cx="4064398" cy="3729880"/>
          </a:xfrm>
          <a:prstGeom prst="rect">
            <a:avLst/>
          </a:prstGeom>
        </p:spPr>
      </p:pic>
      <p:sp>
        <p:nvSpPr>
          <p:cNvPr id="6" name="文字方塊 5"/>
          <p:cNvSpPr txBox="1"/>
          <p:nvPr/>
        </p:nvSpPr>
        <p:spPr>
          <a:xfrm>
            <a:off x="2407446" y="6094511"/>
            <a:ext cx="2198038" cy="307777"/>
          </a:xfrm>
          <a:prstGeom prst="rect">
            <a:avLst/>
          </a:prstGeom>
          <a:noFill/>
        </p:spPr>
        <p:txBody>
          <a:bodyPr wrap="none" rtlCol="0">
            <a:spAutoFit/>
          </a:bodyPr>
          <a:lstStyle/>
          <a:p>
            <a:r>
              <a:rPr lang="zh-TW" altLang="en-US" sz="1400" dirty="0" smtClean="0"/>
              <a:t>資料來源：白大昌，</a:t>
            </a:r>
            <a:r>
              <a:rPr lang="en-US" altLang="zh-TW" sz="1400" dirty="0" smtClean="0"/>
              <a:t>2009</a:t>
            </a:r>
            <a:endParaRPr lang="zh-TW" altLang="en-US" sz="1400" dirty="0"/>
          </a:p>
        </p:txBody>
      </p:sp>
    </p:spTree>
    <p:extLst>
      <p:ext uri="{BB962C8B-B14F-4D97-AF65-F5344CB8AC3E}">
        <p14:creationId xmlns:p14="http://schemas.microsoft.com/office/powerpoint/2010/main" val="1320376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8588" y="-243408"/>
            <a:ext cx="8229600" cy="1143000"/>
          </a:xfrm>
        </p:spPr>
        <p:txBody>
          <a:bodyPr/>
          <a:lstStyle/>
          <a:p>
            <a:r>
              <a:rPr lang="zh-TW" altLang="en-US" dirty="0" smtClean="0"/>
              <a:t>王永慶的心智</a:t>
            </a:r>
            <a:r>
              <a:rPr lang="zh-TW" altLang="en-US" dirty="0"/>
              <a:t>模式</a:t>
            </a:r>
          </a:p>
        </p:txBody>
      </p:sp>
      <p:sp>
        <p:nvSpPr>
          <p:cNvPr id="3" name="投影片編號版面配置區 2"/>
          <p:cNvSpPr>
            <a:spLocks noGrp="1"/>
          </p:cNvSpPr>
          <p:nvPr>
            <p:ph type="sldNum" sz="quarter" idx="12"/>
          </p:nvPr>
        </p:nvSpPr>
        <p:spPr/>
        <p:txBody>
          <a:bodyPr/>
          <a:lstStyle/>
          <a:p>
            <a:pPr>
              <a:defRPr/>
            </a:pPr>
            <a:fld id="{CE9BD86A-FA8F-4720-A10B-75D2A764E691}" type="slidenum">
              <a:rPr lang="en-US" altLang="zh-TW" smtClean="0"/>
              <a:pPr>
                <a:defRPr/>
              </a:pPr>
              <a:t>9</a:t>
            </a:fld>
            <a:endParaRPr lang="en-US" altLang="zh-TW"/>
          </a:p>
        </p:txBody>
      </p:sp>
      <p:grpSp>
        <p:nvGrpSpPr>
          <p:cNvPr id="6" name="群組 5"/>
          <p:cNvGrpSpPr/>
          <p:nvPr/>
        </p:nvGrpSpPr>
        <p:grpSpPr>
          <a:xfrm>
            <a:off x="2403445" y="800632"/>
            <a:ext cx="4392488" cy="5544616"/>
            <a:chOff x="1619672" y="1164740"/>
            <a:chExt cx="5572903" cy="7876773"/>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164740"/>
              <a:ext cx="5572903" cy="103837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183513"/>
              <a:ext cx="5556915" cy="6858000"/>
            </a:xfrm>
            <a:prstGeom prst="rect">
              <a:avLst/>
            </a:prstGeom>
          </p:spPr>
        </p:pic>
      </p:grpSp>
      <p:sp>
        <p:nvSpPr>
          <p:cNvPr id="7" name="文字方塊 6"/>
          <p:cNvSpPr txBox="1"/>
          <p:nvPr/>
        </p:nvSpPr>
        <p:spPr>
          <a:xfrm>
            <a:off x="0" y="6095448"/>
            <a:ext cx="2198038" cy="307777"/>
          </a:xfrm>
          <a:prstGeom prst="rect">
            <a:avLst/>
          </a:prstGeom>
          <a:noFill/>
        </p:spPr>
        <p:txBody>
          <a:bodyPr wrap="none" rtlCol="0">
            <a:spAutoFit/>
          </a:bodyPr>
          <a:lstStyle/>
          <a:p>
            <a:r>
              <a:rPr lang="zh-TW" altLang="en-US" sz="1400" dirty="0" smtClean="0"/>
              <a:t>資料來源：白大昌，</a:t>
            </a:r>
            <a:r>
              <a:rPr lang="en-US" altLang="zh-TW" sz="1400" dirty="0" smtClean="0"/>
              <a:t>2009</a:t>
            </a:r>
            <a:endParaRPr lang="zh-TW" altLang="en-US" sz="1400" dirty="0"/>
          </a:p>
        </p:txBody>
      </p:sp>
    </p:spTree>
    <p:extLst>
      <p:ext uri="{BB962C8B-B14F-4D97-AF65-F5344CB8AC3E}">
        <p14:creationId xmlns:p14="http://schemas.microsoft.com/office/powerpoint/2010/main" val="3128748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教學目標</Template>
  <TotalTime>679</TotalTime>
  <Words>3120</Words>
  <Application>Microsoft Office PowerPoint</Application>
  <PresentationFormat>如螢幕大小 (4:3)</PresentationFormat>
  <Paragraphs>327</Paragraphs>
  <Slides>52</Slides>
  <Notes>0</Notes>
  <HiddenSlides>0</HiddenSlides>
  <MMClips>0</MMClips>
  <ScaleCrop>false</ScaleCrop>
  <HeadingPairs>
    <vt:vector size="8" baseType="variant">
      <vt:variant>
        <vt:lpstr>使用字型</vt:lpstr>
      </vt:variant>
      <vt:variant>
        <vt:i4>4</vt:i4>
      </vt:variant>
      <vt:variant>
        <vt:lpstr>佈景主題</vt:lpstr>
      </vt:variant>
      <vt:variant>
        <vt:i4>3</vt:i4>
      </vt:variant>
      <vt:variant>
        <vt:lpstr>內嵌 OLE 伺服程式</vt:lpstr>
      </vt:variant>
      <vt:variant>
        <vt:i4>2</vt:i4>
      </vt:variant>
      <vt:variant>
        <vt:lpstr>投影片標題</vt:lpstr>
      </vt:variant>
      <vt:variant>
        <vt:i4>52</vt:i4>
      </vt:variant>
    </vt:vector>
  </HeadingPairs>
  <TitlesOfParts>
    <vt:vector size="61" baseType="lpstr">
      <vt:lpstr>標楷體</vt:lpstr>
      <vt:lpstr>Arial</vt:lpstr>
      <vt:lpstr>Symbol</vt:lpstr>
      <vt:lpstr>Times New Roman</vt:lpstr>
      <vt:lpstr>教學目標</vt:lpstr>
      <vt:lpstr>1_教學目標</vt:lpstr>
      <vt:lpstr>2_教學目標</vt:lpstr>
      <vt:lpstr>Photo Editor Photo</vt:lpstr>
      <vt:lpstr>文件</vt:lpstr>
      <vt:lpstr>PowerPoint 簡報</vt:lpstr>
      <vt:lpstr>心智模式的定義</vt:lpstr>
      <vt:lpstr>心智模式的詞意</vt:lpstr>
      <vt:lpstr>心智模式是我們養出來的</vt:lpstr>
      <vt:lpstr>心智模式的測量</vt:lpstr>
      <vt:lpstr>管理者與員工的心智模式</vt:lpstr>
      <vt:lpstr>成功者之心智模式</vt:lpstr>
      <vt:lpstr>成功者之心智模式</vt:lpstr>
      <vt:lpstr>王永慶的心智模式</vt:lpstr>
      <vt:lpstr>心智模式與組織學習</vt:lpstr>
      <vt:lpstr>心智模式與組織學習</vt:lpstr>
      <vt:lpstr>心智模式：常規與框架</vt:lpstr>
      <vt:lpstr>心智模式：常規與框架</vt:lpstr>
      <vt:lpstr>PowerPoint 簡報</vt:lpstr>
      <vt:lpstr>Interpretative processes are the mechanisms connecting technological frames to outcomes</vt:lpstr>
      <vt:lpstr>Interactions of actors’ interpretive processes shape collective frames and technology evolution</vt:lpstr>
      <vt:lpstr>語言與溝通：加蛋、脫口罩</vt:lpstr>
      <vt:lpstr>語言與溝通：行照、林什麼</vt:lpstr>
      <vt:lpstr>語言與溝通：藥效、吃飽三粒</vt:lpstr>
      <vt:lpstr>語言與溝通</vt:lpstr>
      <vt:lpstr>PowerPoint 簡報</vt:lpstr>
      <vt:lpstr>PowerPoint 簡報</vt:lpstr>
      <vt:lpstr>第一組看到什麼？</vt:lpstr>
      <vt:lpstr>第二組看到什麼？</vt:lpstr>
      <vt:lpstr>各位看到什麼？</vt:lpstr>
      <vt:lpstr>小學生的「心智模式」：教育或訓練？</vt:lpstr>
      <vt:lpstr>心智模式</vt:lpstr>
      <vt:lpstr>心智模式</vt:lpstr>
      <vt:lpstr>林信義的心智模式</vt:lpstr>
      <vt:lpstr>心智模式調整：超越框架</vt:lpstr>
      <vt:lpstr>白蘭氏雞精</vt:lpstr>
      <vt:lpstr>白蘭氏雞精</vt:lpstr>
      <vt:lpstr>白蘭氏雞精陷在自以為是的增強環路裏 卻未看見兩個抑制環路早已來到</vt:lpstr>
      <vt:lpstr>Unstoppable</vt:lpstr>
      <vt:lpstr>第一線主管</vt:lpstr>
      <vt:lpstr>第一線員工</vt:lpstr>
      <vt:lpstr>高層主管</vt:lpstr>
      <vt:lpstr>老闆</vt:lpstr>
      <vt:lpstr>高層的對策</vt:lpstr>
      <vt:lpstr>第一線主管被蒙在鼓裡</vt:lpstr>
      <vt:lpstr>高層對策失敗</vt:lpstr>
      <vt:lpstr>第一線的對策</vt:lpstr>
      <vt:lpstr>高層的新對策</vt:lpstr>
      <vt:lpstr>還要為我們冒險</vt:lpstr>
      <vt:lpstr>高層的對策還是失敗</vt:lpstr>
      <vt:lpstr>成功通過彎道</vt:lpstr>
      <vt:lpstr>無法越過到車頭</vt:lpstr>
      <vt:lpstr>接駁成功跳上車頭</vt:lpstr>
      <vt:lpstr>高層心智模式</vt:lpstr>
      <vt:lpstr>高層心智模式</vt:lpstr>
      <vt:lpstr>中低層心智模式</vt:lpstr>
      <vt:lpstr>中低層心智模式</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心智模式的定義</dc:title>
  <dc:creator>Your User Name</dc:creator>
  <cp:lastModifiedBy>George Lee</cp:lastModifiedBy>
  <cp:revision>45</cp:revision>
  <dcterms:created xsi:type="dcterms:W3CDTF">2010-07-14T01:45:54Z</dcterms:created>
  <dcterms:modified xsi:type="dcterms:W3CDTF">2016-04-30T04:14:47Z</dcterms:modified>
</cp:coreProperties>
</file>